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5" r:id="rId3"/>
    <p:sldMasterId id="2147483761" r:id="rId4"/>
  </p:sldMasterIdLst>
  <p:sldIdLst>
    <p:sldId id="257" r:id="rId5"/>
    <p:sldId id="258" r:id="rId6"/>
    <p:sldId id="288" r:id="rId7"/>
    <p:sldId id="259" r:id="rId8"/>
    <p:sldId id="261" r:id="rId9"/>
    <p:sldId id="260"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80" r:id="rId28"/>
    <p:sldId id="281" r:id="rId29"/>
    <p:sldId id="282" r:id="rId30"/>
    <p:sldId id="283" r:id="rId31"/>
    <p:sldId id="284" r:id="rId32"/>
    <p:sldId id="279" r:id="rId33"/>
    <p:sldId id="285" r:id="rId34"/>
    <p:sldId id="286" r:id="rId35"/>
    <p:sldId id="287"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5FF19E-78EB-413B-8AFE-C2949FA01EED}" v="180" dt="2024-04-29T04:49:52.2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0" d="100"/>
          <a:sy n="60" d="100"/>
        </p:scale>
        <p:origin x="908"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57EC7-B1CB-438D-AB59-587A3443529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01434F-4AB7-47E0-A6DD-4AFEB84B8644}">
      <dgm:prSet/>
      <dgm:spPr/>
      <dgm:t>
        <a:bodyPr/>
        <a:lstStyle/>
        <a:p>
          <a:pPr algn="ctr" rtl="0"/>
          <a:r>
            <a:rPr lang="en-US" b="0" i="0" baseline="0" dirty="0">
              <a:latin typeface="Calibri Light" panose="020F0302020204030204"/>
            </a:rPr>
            <a:t>Pip install</a:t>
          </a:r>
          <a:r>
            <a:rPr lang="en-US" b="0" i="0" baseline="0" dirty="0"/>
            <a:t> </a:t>
          </a:r>
          <a:r>
            <a:rPr lang="en-US" b="0" i="0" baseline="0" dirty="0" err="1">
              <a:latin typeface="Calibri Light" panose="020F0302020204030204"/>
            </a:rPr>
            <a:t>pipenv</a:t>
          </a:r>
          <a:endParaRPr lang="en-US" dirty="0" err="1"/>
        </a:p>
      </dgm:t>
    </dgm:pt>
    <dgm:pt modelId="{1A2EC3A6-FE1A-40B8-8F8D-3898878B4956}" type="parTrans" cxnId="{8AEED91B-264F-4C55-89E3-4CF66E98AC47}">
      <dgm:prSet/>
      <dgm:spPr/>
      <dgm:t>
        <a:bodyPr/>
        <a:lstStyle/>
        <a:p>
          <a:endParaRPr lang="en-US"/>
        </a:p>
      </dgm:t>
    </dgm:pt>
    <dgm:pt modelId="{1DCFE0EB-49B7-493D-9B41-303D4B095A3F}" type="sibTrans" cxnId="{8AEED91B-264F-4C55-89E3-4CF66E98AC47}">
      <dgm:prSet/>
      <dgm:spPr/>
      <dgm:t>
        <a:bodyPr/>
        <a:lstStyle/>
        <a:p>
          <a:endParaRPr lang="en-US"/>
        </a:p>
      </dgm:t>
    </dgm:pt>
    <dgm:pt modelId="{34B3AC47-594D-43FE-B95B-F8110411D301}" type="pres">
      <dgm:prSet presAssocID="{47357EC7-B1CB-438D-AB59-587A34435296}" presName="linear" presStyleCnt="0">
        <dgm:presLayoutVars>
          <dgm:animLvl val="lvl"/>
          <dgm:resizeHandles val="exact"/>
        </dgm:presLayoutVars>
      </dgm:prSet>
      <dgm:spPr/>
    </dgm:pt>
    <dgm:pt modelId="{78B168EA-BC9E-45DC-9BDD-C479652E9621}" type="pres">
      <dgm:prSet presAssocID="{FE01434F-4AB7-47E0-A6DD-4AFEB84B8644}" presName="parentText" presStyleLbl="node1" presStyleIdx="0" presStyleCnt="1" custScaleY="120473" custLinFactNeighborX="5960" custLinFactNeighborY="4876">
        <dgm:presLayoutVars>
          <dgm:chMax val="0"/>
          <dgm:bulletEnabled val="1"/>
        </dgm:presLayoutVars>
      </dgm:prSet>
      <dgm:spPr/>
    </dgm:pt>
  </dgm:ptLst>
  <dgm:cxnLst>
    <dgm:cxn modelId="{8AEED91B-264F-4C55-89E3-4CF66E98AC47}" srcId="{47357EC7-B1CB-438D-AB59-587A34435296}" destId="{FE01434F-4AB7-47E0-A6DD-4AFEB84B8644}" srcOrd="0" destOrd="0" parTransId="{1A2EC3A6-FE1A-40B8-8F8D-3898878B4956}" sibTransId="{1DCFE0EB-49B7-493D-9B41-303D4B095A3F}"/>
    <dgm:cxn modelId="{864DD36B-922D-4611-B67B-8E78DA1E45D2}" type="presOf" srcId="{FE01434F-4AB7-47E0-A6DD-4AFEB84B8644}" destId="{78B168EA-BC9E-45DC-9BDD-C479652E9621}" srcOrd="0" destOrd="0" presId="urn:microsoft.com/office/officeart/2005/8/layout/vList2"/>
    <dgm:cxn modelId="{3DAE5C91-1A71-490B-88D9-2352BCBBC67D}" type="presOf" srcId="{47357EC7-B1CB-438D-AB59-587A34435296}" destId="{34B3AC47-594D-43FE-B95B-F8110411D301}" srcOrd="0" destOrd="0" presId="urn:microsoft.com/office/officeart/2005/8/layout/vList2"/>
    <dgm:cxn modelId="{AC1F71F1-2536-4802-9914-1AB1D3A641F6}" type="presParOf" srcId="{34B3AC47-594D-43FE-B95B-F8110411D301}" destId="{78B168EA-BC9E-45DC-9BDD-C479652E962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13F518-D825-41B5-8693-7D1725E3AE0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003A293-CD50-49A7-BBCC-2411C3433931}">
      <dgm:prSet/>
      <dgm:spPr/>
      <dgm:t>
        <a:bodyPr/>
        <a:lstStyle/>
        <a:p>
          <a:pPr algn="ctr" rtl="0"/>
          <a:r>
            <a:rPr lang="en-US" b="1" dirty="0"/>
            <a:t>python manage.py </a:t>
          </a:r>
          <a:r>
            <a:rPr lang="en-US" b="1" dirty="0" err="1"/>
            <a:t>createsuperuser</a:t>
          </a:r>
          <a:endParaRPr lang="en-US" dirty="0"/>
        </a:p>
      </dgm:t>
    </dgm:pt>
    <dgm:pt modelId="{10FAAC34-419B-40E4-96AC-6EB585985895}" type="parTrans" cxnId="{1574995C-0044-47D9-8327-23962089A7FB}">
      <dgm:prSet/>
      <dgm:spPr/>
      <dgm:t>
        <a:bodyPr/>
        <a:lstStyle/>
        <a:p>
          <a:pPr algn="ctr"/>
          <a:endParaRPr lang="en-US"/>
        </a:p>
      </dgm:t>
    </dgm:pt>
    <dgm:pt modelId="{1F3B840E-77E8-4BC9-BE00-B8F280DEEA95}" type="sibTrans" cxnId="{1574995C-0044-47D9-8327-23962089A7FB}">
      <dgm:prSet/>
      <dgm:spPr/>
      <dgm:t>
        <a:bodyPr/>
        <a:lstStyle/>
        <a:p>
          <a:pPr algn="ctr"/>
          <a:endParaRPr lang="en-US"/>
        </a:p>
      </dgm:t>
    </dgm:pt>
    <dgm:pt modelId="{A6503E2F-A358-40BC-968B-E4D4DE8A7D11}" type="pres">
      <dgm:prSet presAssocID="{D813F518-D825-41B5-8693-7D1725E3AE05}" presName="linear" presStyleCnt="0">
        <dgm:presLayoutVars>
          <dgm:animLvl val="lvl"/>
          <dgm:resizeHandles val="exact"/>
        </dgm:presLayoutVars>
      </dgm:prSet>
      <dgm:spPr/>
    </dgm:pt>
    <dgm:pt modelId="{DB1540EA-78EC-4FD4-A860-78AC1937C424}" type="pres">
      <dgm:prSet presAssocID="{6003A293-CD50-49A7-BBCC-2411C3433931}" presName="parentText" presStyleLbl="node1" presStyleIdx="0" presStyleCnt="1" custLinFactNeighborX="14423" custLinFactNeighborY="-13101">
        <dgm:presLayoutVars>
          <dgm:chMax val="0"/>
          <dgm:bulletEnabled val="1"/>
        </dgm:presLayoutVars>
      </dgm:prSet>
      <dgm:spPr/>
    </dgm:pt>
  </dgm:ptLst>
  <dgm:cxnLst>
    <dgm:cxn modelId="{BC109201-75E0-48BF-B25B-B6E836FEF4FA}" type="presOf" srcId="{6003A293-CD50-49A7-BBCC-2411C3433931}" destId="{DB1540EA-78EC-4FD4-A860-78AC1937C424}" srcOrd="0" destOrd="0" presId="urn:microsoft.com/office/officeart/2005/8/layout/vList2"/>
    <dgm:cxn modelId="{1574995C-0044-47D9-8327-23962089A7FB}" srcId="{D813F518-D825-41B5-8693-7D1725E3AE05}" destId="{6003A293-CD50-49A7-BBCC-2411C3433931}" srcOrd="0" destOrd="0" parTransId="{10FAAC34-419B-40E4-96AC-6EB585985895}" sibTransId="{1F3B840E-77E8-4BC9-BE00-B8F280DEEA95}"/>
    <dgm:cxn modelId="{1B62DCF3-EF66-4342-B20F-73496C52C069}" type="presOf" srcId="{D813F518-D825-41B5-8693-7D1725E3AE05}" destId="{A6503E2F-A358-40BC-968B-E4D4DE8A7D11}" srcOrd="0" destOrd="0" presId="urn:microsoft.com/office/officeart/2005/8/layout/vList2"/>
    <dgm:cxn modelId="{332D5E3D-7964-4D81-BF18-F564B4328848}" type="presParOf" srcId="{A6503E2F-A358-40BC-968B-E4D4DE8A7D11}" destId="{DB1540EA-78EC-4FD4-A860-78AC1937C42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B30F65-9402-4170-AA88-8432606A004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B122E6-7BD1-427B-AE63-227B3FCFAD1E}">
      <dgm:prSet/>
      <dgm:spPr/>
      <dgm:t>
        <a:bodyPr/>
        <a:lstStyle/>
        <a:p>
          <a:pPr algn="ctr" rtl="0"/>
          <a:r>
            <a:rPr lang="en-US" dirty="0"/>
            <a:t>Username: abc123</a:t>
          </a:r>
        </a:p>
      </dgm:t>
    </dgm:pt>
    <dgm:pt modelId="{C7EC18D1-A369-4DB1-A6C3-8F56E4727F21}" type="parTrans" cxnId="{7C00A6EC-124A-4202-810B-DA3480A5BB16}">
      <dgm:prSet/>
      <dgm:spPr/>
      <dgm:t>
        <a:bodyPr/>
        <a:lstStyle/>
        <a:p>
          <a:endParaRPr lang="en-US"/>
        </a:p>
      </dgm:t>
    </dgm:pt>
    <dgm:pt modelId="{190A15F1-4969-4D04-B484-25A58BC36261}" type="sibTrans" cxnId="{7C00A6EC-124A-4202-810B-DA3480A5BB16}">
      <dgm:prSet/>
      <dgm:spPr/>
      <dgm:t>
        <a:bodyPr/>
        <a:lstStyle/>
        <a:p>
          <a:endParaRPr lang="en-US"/>
        </a:p>
      </dgm:t>
    </dgm:pt>
    <dgm:pt modelId="{CDCBB394-533C-4515-9342-3918801EF98D}" type="pres">
      <dgm:prSet presAssocID="{9FB30F65-9402-4170-AA88-8432606A0044}" presName="linear" presStyleCnt="0">
        <dgm:presLayoutVars>
          <dgm:animLvl val="lvl"/>
          <dgm:resizeHandles val="exact"/>
        </dgm:presLayoutVars>
      </dgm:prSet>
      <dgm:spPr/>
    </dgm:pt>
    <dgm:pt modelId="{FA5E2DB8-B22F-417B-9478-DE0FDFFEBB46}" type="pres">
      <dgm:prSet presAssocID="{58B122E6-7BD1-427B-AE63-227B3FCFAD1E}" presName="parentText" presStyleLbl="node1" presStyleIdx="0" presStyleCnt="1" custLinFactNeighborX="2500" custLinFactNeighborY="44202">
        <dgm:presLayoutVars>
          <dgm:chMax val="0"/>
          <dgm:bulletEnabled val="1"/>
        </dgm:presLayoutVars>
      </dgm:prSet>
      <dgm:spPr/>
    </dgm:pt>
  </dgm:ptLst>
  <dgm:cxnLst>
    <dgm:cxn modelId="{E5CF1431-F836-403A-94F5-4B3A96F3339D}" type="presOf" srcId="{58B122E6-7BD1-427B-AE63-227B3FCFAD1E}" destId="{FA5E2DB8-B22F-417B-9478-DE0FDFFEBB46}" srcOrd="0" destOrd="0" presId="urn:microsoft.com/office/officeart/2005/8/layout/vList2"/>
    <dgm:cxn modelId="{85F624D0-D42D-47F0-99FD-436EE0C4D213}" type="presOf" srcId="{9FB30F65-9402-4170-AA88-8432606A0044}" destId="{CDCBB394-533C-4515-9342-3918801EF98D}" srcOrd="0" destOrd="0" presId="urn:microsoft.com/office/officeart/2005/8/layout/vList2"/>
    <dgm:cxn modelId="{7C00A6EC-124A-4202-810B-DA3480A5BB16}" srcId="{9FB30F65-9402-4170-AA88-8432606A0044}" destId="{58B122E6-7BD1-427B-AE63-227B3FCFAD1E}" srcOrd="0" destOrd="0" parTransId="{C7EC18D1-A369-4DB1-A6C3-8F56E4727F21}" sibTransId="{190A15F1-4969-4D04-B484-25A58BC36261}"/>
    <dgm:cxn modelId="{77130213-160D-47A8-B9F8-428D21D70D53}" type="presParOf" srcId="{CDCBB394-533C-4515-9342-3918801EF98D}" destId="{FA5E2DB8-B22F-417B-9478-DE0FDFFEBB4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A03AA3-0FA5-4C49-9AE6-D06005205EE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3B39E93-E3FE-40DB-8749-B7DEC735AD6A}">
      <dgm:prSet/>
      <dgm:spPr/>
      <dgm:t>
        <a:bodyPr/>
        <a:lstStyle/>
        <a:p>
          <a:pPr algn="ctr" rtl="0"/>
          <a:r>
            <a:rPr lang="en-US" b="1" dirty="0"/>
            <a:t>Email address: xyz@example.com</a:t>
          </a:r>
          <a:endParaRPr lang="en-US" dirty="0"/>
        </a:p>
      </dgm:t>
    </dgm:pt>
    <dgm:pt modelId="{BAFD0C2A-8222-4DA8-935F-E223BC78F1BC}" type="parTrans" cxnId="{86CE95D4-E47F-4B37-880A-7ABB9513AC44}">
      <dgm:prSet/>
      <dgm:spPr/>
      <dgm:t>
        <a:bodyPr/>
        <a:lstStyle/>
        <a:p>
          <a:endParaRPr lang="en-US"/>
        </a:p>
      </dgm:t>
    </dgm:pt>
    <dgm:pt modelId="{E0B175C5-0424-4C7E-B558-1147351A8739}" type="sibTrans" cxnId="{86CE95D4-E47F-4B37-880A-7ABB9513AC44}">
      <dgm:prSet/>
      <dgm:spPr/>
      <dgm:t>
        <a:bodyPr/>
        <a:lstStyle/>
        <a:p>
          <a:endParaRPr lang="en-US"/>
        </a:p>
      </dgm:t>
    </dgm:pt>
    <dgm:pt modelId="{C0FB79DA-D2A1-42B5-833B-DF54BED11BDC}" type="pres">
      <dgm:prSet presAssocID="{B0A03AA3-0FA5-4C49-9AE6-D06005205EEE}" presName="linear" presStyleCnt="0">
        <dgm:presLayoutVars>
          <dgm:animLvl val="lvl"/>
          <dgm:resizeHandles val="exact"/>
        </dgm:presLayoutVars>
      </dgm:prSet>
      <dgm:spPr/>
    </dgm:pt>
    <dgm:pt modelId="{96ED4F0B-58F0-4DC0-AFCC-C04B759AC71C}" type="pres">
      <dgm:prSet presAssocID="{43B39E93-E3FE-40DB-8749-B7DEC735AD6A}" presName="parentText" presStyleLbl="node1" presStyleIdx="0" presStyleCnt="1" custLinFactNeighborX="-2692" custLinFactNeighborY="24380">
        <dgm:presLayoutVars>
          <dgm:chMax val="0"/>
          <dgm:bulletEnabled val="1"/>
        </dgm:presLayoutVars>
      </dgm:prSet>
      <dgm:spPr/>
    </dgm:pt>
  </dgm:ptLst>
  <dgm:cxnLst>
    <dgm:cxn modelId="{FEEBDB47-7406-47D5-9253-6DF582D90BC5}" type="presOf" srcId="{43B39E93-E3FE-40DB-8749-B7DEC735AD6A}" destId="{96ED4F0B-58F0-4DC0-AFCC-C04B759AC71C}" srcOrd="0" destOrd="0" presId="urn:microsoft.com/office/officeart/2005/8/layout/vList2"/>
    <dgm:cxn modelId="{AB749DA0-7B34-4EA9-A5BD-ECC95278E02F}" type="presOf" srcId="{B0A03AA3-0FA5-4C49-9AE6-D06005205EEE}" destId="{C0FB79DA-D2A1-42B5-833B-DF54BED11BDC}" srcOrd="0" destOrd="0" presId="urn:microsoft.com/office/officeart/2005/8/layout/vList2"/>
    <dgm:cxn modelId="{86CE95D4-E47F-4B37-880A-7ABB9513AC44}" srcId="{B0A03AA3-0FA5-4C49-9AE6-D06005205EEE}" destId="{43B39E93-E3FE-40DB-8749-B7DEC735AD6A}" srcOrd="0" destOrd="0" parTransId="{BAFD0C2A-8222-4DA8-935F-E223BC78F1BC}" sibTransId="{E0B175C5-0424-4C7E-B558-1147351A8739}"/>
    <dgm:cxn modelId="{CD312DC1-391D-4093-ACAF-2EF7BC8FB71F}" type="presParOf" srcId="{C0FB79DA-D2A1-42B5-833B-DF54BED11BDC}" destId="{96ED4F0B-58F0-4DC0-AFCC-C04B759AC71C}"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2C5E730-5659-4660-A447-3B3DFF469F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8BC26B5-2A9D-4721-89F5-506460EDDDF5}">
      <dgm:prSet/>
      <dgm:spPr/>
      <dgm:t>
        <a:bodyPr/>
        <a:lstStyle/>
        <a:p>
          <a:pPr rtl="0"/>
          <a:r>
            <a:rPr lang="en-US"/>
            <a:t>Password: ******</a:t>
          </a:r>
        </a:p>
      </dgm:t>
    </dgm:pt>
    <dgm:pt modelId="{AA8B2592-49F2-48C5-9FDF-55CA3C9DC5C3}" type="parTrans" cxnId="{75E9AE97-CEA5-45A5-A895-6BA8E23EE8D4}">
      <dgm:prSet/>
      <dgm:spPr/>
      <dgm:t>
        <a:bodyPr/>
        <a:lstStyle/>
        <a:p>
          <a:endParaRPr lang="en-US"/>
        </a:p>
      </dgm:t>
    </dgm:pt>
    <dgm:pt modelId="{99FD87E1-8B17-4AD1-BFE9-588B11FDEAED}" type="sibTrans" cxnId="{75E9AE97-CEA5-45A5-A895-6BA8E23EE8D4}">
      <dgm:prSet/>
      <dgm:spPr/>
      <dgm:t>
        <a:bodyPr/>
        <a:lstStyle/>
        <a:p>
          <a:endParaRPr lang="en-US"/>
        </a:p>
      </dgm:t>
    </dgm:pt>
    <dgm:pt modelId="{E85F6833-34F8-40A4-8D7E-1CF4FE5E0F5D}">
      <dgm:prSet/>
      <dgm:spPr/>
      <dgm:t>
        <a:bodyPr/>
        <a:lstStyle/>
        <a:p>
          <a:pPr rtl="0"/>
          <a:r>
            <a:rPr lang="en-US"/>
            <a:t>Password (again): ******</a:t>
          </a:r>
        </a:p>
      </dgm:t>
    </dgm:pt>
    <dgm:pt modelId="{E7C50C50-7CC3-471E-A653-5DFA53D91378}" type="parTrans" cxnId="{79E15D28-4BA6-4C70-9DEE-46737DFCDB04}">
      <dgm:prSet/>
      <dgm:spPr/>
      <dgm:t>
        <a:bodyPr/>
        <a:lstStyle/>
        <a:p>
          <a:endParaRPr lang="en-US"/>
        </a:p>
      </dgm:t>
    </dgm:pt>
    <dgm:pt modelId="{31E7638C-8F68-494D-80AB-2CDA4DBBD3EA}" type="sibTrans" cxnId="{79E15D28-4BA6-4C70-9DEE-46737DFCDB04}">
      <dgm:prSet/>
      <dgm:spPr/>
      <dgm:t>
        <a:bodyPr/>
        <a:lstStyle/>
        <a:p>
          <a:endParaRPr lang="en-US"/>
        </a:p>
      </dgm:t>
    </dgm:pt>
    <dgm:pt modelId="{886738D7-FC9E-4887-BF91-DFC0D07D3DCF}">
      <dgm:prSet/>
      <dgm:spPr/>
      <dgm:t>
        <a:bodyPr/>
        <a:lstStyle/>
        <a:p>
          <a:pPr rtl="0"/>
          <a:r>
            <a:rPr lang="en-US"/>
            <a:t>Superuser created successfully.</a:t>
          </a:r>
        </a:p>
      </dgm:t>
    </dgm:pt>
    <dgm:pt modelId="{F71D508B-CC51-49FC-9105-5FF416BB19A1}" type="parTrans" cxnId="{D5E34D6A-CF35-4A64-83B7-28D3CAA001AD}">
      <dgm:prSet/>
      <dgm:spPr/>
      <dgm:t>
        <a:bodyPr/>
        <a:lstStyle/>
        <a:p>
          <a:endParaRPr lang="en-US"/>
        </a:p>
      </dgm:t>
    </dgm:pt>
    <dgm:pt modelId="{C9505B66-4CF5-479C-8B75-46FADBF5EE1E}" type="sibTrans" cxnId="{D5E34D6A-CF35-4A64-83B7-28D3CAA001AD}">
      <dgm:prSet/>
      <dgm:spPr/>
      <dgm:t>
        <a:bodyPr/>
        <a:lstStyle/>
        <a:p>
          <a:endParaRPr lang="en-US"/>
        </a:p>
      </dgm:t>
    </dgm:pt>
    <dgm:pt modelId="{326D795A-61DE-463C-BA78-B01F971C22F4}" type="pres">
      <dgm:prSet presAssocID="{22C5E730-5659-4660-A447-3B3DFF469FAF}" presName="linear" presStyleCnt="0">
        <dgm:presLayoutVars>
          <dgm:animLvl val="lvl"/>
          <dgm:resizeHandles val="exact"/>
        </dgm:presLayoutVars>
      </dgm:prSet>
      <dgm:spPr/>
    </dgm:pt>
    <dgm:pt modelId="{94EA4CF3-AD69-46E2-9D42-B165A76AABDB}" type="pres">
      <dgm:prSet presAssocID="{E8BC26B5-2A9D-4721-89F5-506460EDDDF5}" presName="parentText" presStyleLbl="node1" presStyleIdx="0" presStyleCnt="3" custLinFactY="-2868" custLinFactNeighborX="9427" custLinFactNeighborY="-100000">
        <dgm:presLayoutVars>
          <dgm:chMax val="0"/>
          <dgm:bulletEnabled val="1"/>
        </dgm:presLayoutVars>
      </dgm:prSet>
      <dgm:spPr/>
    </dgm:pt>
    <dgm:pt modelId="{8E8CAF6E-276D-47B8-BFC4-5D24CF1687FA}" type="pres">
      <dgm:prSet presAssocID="{99FD87E1-8B17-4AD1-BFE9-588B11FDEAED}" presName="spacer" presStyleCnt="0"/>
      <dgm:spPr/>
    </dgm:pt>
    <dgm:pt modelId="{C2DDEA3D-90C5-4617-9162-DE618F6A6708}" type="pres">
      <dgm:prSet presAssocID="{E85F6833-34F8-40A4-8D7E-1CF4FE5E0F5D}" presName="parentText" presStyleLbl="node1" presStyleIdx="1" presStyleCnt="3">
        <dgm:presLayoutVars>
          <dgm:chMax val="0"/>
          <dgm:bulletEnabled val="1"/>
        </dgm:presLayoutVars>
      </dgm:prSet>
      <dgm:spPr/>
    </dgm:pt>
    <dgm:pt modelId="{A0787B1F-74AF-46D6-A68E-6A7EB513D177}" type="pres">
      <dgm:prSet presAssocID="{31E7638C-8F68-494D-80AB-2CDA4DBBD3EA}" presName="spacer" presStyleCnt="0"/>
      <dgm:spPr/>
    </dgm:pt>
    <dgm:pt modelId="{1EE5873A-51CE-4AD9-A6EA-16E245993343}" type="pres">
      <dgm:prSet presAssocID="{886738D7-FC9E-4887-BF91-DFC0D07D3DCF}" presName="parentText" presStyleLbl="node1" presStyleIdx="2" presStyleCnt="3">
        <dgm:presLayoutVars>
          <dgm:chMax val="0"/>
          <dgm:bulletEnabled val="1"/>
        </dgm:presLayoutVars>
      </dgm:prSet>
      <dgm:spPr/>
    </dgm:pt>
  </dgm:ptLst>
  <dgm:cxnLst>
    <dgm:cxn modelId="{79E15D28-4BA6-4C70-9DEE-46737DFCDB04}" srcId="{22C5E730-5659-4660-A447-3B3DFF469FAF}" destId="{E85F6833-34F8-40A4-8D7E-1CF4FE5E0F5D}" srcOrd="1" destOrd="0" parTransId="{E7C50C50-7CC3-471E-A653-5DFA53D91378}" sibTransId="{31E7638C-8F68-494D-80AB-2CDA4DBBD3EA}"/>
    <dgm:cxn modelId="{26F79343-27F1-4A82-967B-AB5CE3109C2D}" type="presOf" srcId="{E8BC26B5-2A9D-4721-89F5-506460EDDDF5}" destId="{94EA4CF3-AD69-46E2-9D42-B165A76AABDB}" srcOrd="0" destOrd="0" presId="urn:microsoft.com/office/officeart/2005/8/layout/vList2"/>
    <dgm:cxn modelId="{ACC0CC43-B02F-4AE8-A100-C216EACC1148}" type="presOf" srcId="{886738D7-FC9E-4887-BF91-DFC0D07D3DCF}" destId="{1EE5873A-51CE-4AD9-A6EA-16E245993343}" srcOrd="0" destOrd="0" presId="urn:microsoft.com/office/officeart/2005/8/layout/vList2"/>
    <dgm:cxn modelId="{D5E34D6A-CF35-4A64-83B7-28D3CAA001AD}" srcId="{22C5E730-5659-4660-A447-3B3DFF469FAF}" destId="{886738D7-FC9E-4887-BF91-DFC0D07D3DCF}" srcOrd="2" destOrd="0" parTransId="{F71D508B-CC51-49FC-9105-5FF416BB19A1}" sibTransId="{C9505B66-4CF5-479C-8B75-46FADBF5EE1E}"/>
    <dgm:cxn modelId="{787FDE79-A471-463D-975C-15E29F6EEC34}" type="presOf" srcId="{E85F6833-34F8-40A4-8D7E-1CF4FE5E0F5D}" destId="{C2DDEA3D-90C5-4617-9162-DE618F6A6708}" srcOrd="0" destOrd="0" presId="urn:microsoft.com/office/officeart/2005/8/layout/vList2"/>
    <dgm:cxn modelId="{106AB192-DB88-4E13-837B-BECEB43FF9E2}" type="presOf" srcId="{22C5E730-5659-4660-A447-3B3DFF469FAF}" destId="{326D795A-61DE-463C-BA78-B01F971C22F4}" srcOrd="0" destOrd="0" presId="urn:microsoft.com/office/officeart/2005/8/layout/vList2"/>
    <dgm:cxn modelId="{75E9AE97-CEA5-45A5-A895-6BA8E23EE8D4}" srcId="{22C5E730-5659-4660-A447-3B3DFF469FAF}" destId="{E8BC26B5-2A9D-4721-89F5-506460EDDDF5}" srcOrd="0" destOrd="0" parTransId="{AA8B2592-49F2-48C5-9FDF-55CA3C9DC5C3}" sibTransId="{99FD87E1-8B17-4AD1-BFE9-588B11FDEAED}"/>
    <dgm:cxn modelId="{E81A5000-6F82-4A55-870F-A061ABC42A89}" type="presParOf" srcId="{326D795A-61DE-463C-BA78-B01F971C22F4}" destId="{94EA4CF3-AD69-46E2-9D42-B165A76AABDB}" srcOrd="0" destOrd="0" presId="urn:microsoft.com/office/officeart/2005/8/layout/vList2"/>
    <dgm:cxn modelId="{4852BEB5-74F2-4EF2-9EF5-A7BBB2A3101B}" type="presParOf" srcId="{326D795A-61DE-463C-BA78-B01F971C22F4}" destId="{8E8CAF6E-276D-47B8-BFC4-5D24CF1687FA}" srcOrd="1" destOrd="0" presId="urn:microsoft.com/office/officeart/2005/8/layout/vList2"/>
    <dgm:cxn modelId="{588C5B4C-1B6B-427C-AF93-AB8D83B3838E}" type="presParOf" srcId="{326D795A-61DE-463C-BA78-B01F971C22F4}" destId="{C2DDEA3D-90C5-4617-9162-DE618F6A6708}" srcOrd="2" destOrd="0" presId="urn:microsoft.com/office/officeart/2005/8/layout/vList2"/>
    <dgm:cxn modelId="{E8FEA02A-F533-4D55-AC39-270556D0D712}" type="presParOf" srcId="{326D795A-61DE-463C-BA78-B01F971C22F4}" destId="{A0787B1F-74AF-46D6-A68E-6A7EB513D177}" srcOrd="3" destOrd="0" presId="urn:microsoft.com/office/officeart/2005/8/layout/vList2"/>
    <dgm:cxn modelId="{CA4D5037-71B8-4CDF-B4A3-5E3FFA1AB392}" type="presParOf" srcId="{326D795A-61DE-463C-BA78-B01F971C22F4}" destId="{1EE5873A-51CE-4AD9-A6EA-16E24599334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5FB17BF-BFD7-4F95-9325-C35DA09C6BF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1770C55-B01A-4C4C-B507-2A3A0413BD06}">
      <dgm:prSet/>
      <dgm:spPr/>
      <dgm:t>
        <a:bodyPr/>
        <a:lstStyle/>
        <a:p>
          <a:pPr algn="ctr" rtl="0"/>
          <a:r>
            <a:rPr lang="en-US" dirty="0">
              <a:latin typeface="Garamond" panose="02020404030301010803"/>
            </a:rPr>
            <a:t>python manage.py </a:t>
          </a:r>
          <a:r>
            <a:rPr lang="en-US" dirty="0" err="1">
              <a:latin typeface="Garamond" panose="02020404030301010803"/>
            </a:rPr>
            <a:t>startapp</a:t>
          </a:r>
          <a:r>
            <a:rPr lang="en-US" dirty="0">
              <a:latin typeface="Garamond" panose="02020404030301010803"/>
            </a:rPr>
            <a:t> pages</a:t>
          </a:r>
        </a:p>
      </dgm:t>
    </dgm:pt>
    <dgm:pt modelId="{D3FB0227-7818-4FA3-8A0B-D199D76123B6}" type="parTrans" cxnId="{9CC5C4A4-3AAE-456F-A55B-10300CED596D}">
      <dgm:prSet/>
      <dgm:spPr/>
      <dgm:t>
        <a:bodyPr/>
        <a:lstStyle/>
        <a:p>
          <a:endParaRPr lang="en-US"/>
        </a:p>
      </dgm:t>
    </dgm:pt>
    <dgm:pt modelId="{6D4CF789-EEF1-4E8E-9852-C8D734896517}" type="sibTrans" cxnId="{9CC5C4A4-3AAE-456F-A55B-10300CED596D}">
      <dgm:prSet/>
      <dgm:spPr/>
      <dgm:t>
        <a:bodyPr/>
        <a:lstStyle/>
        <a:p>
          <a:endParaRPr lang="en-US"/>
        </a:p>
      </dgm:t>
    </dgm:pt>
    <dgm:pt modelId="{493DFBED-4AD9-4EE2-9E40-69ABB51D9E54}" type="pres">
      <dgm:prSet presAssocID="{F5FB17BF-BFD7-4F95-9325-C35DA09C6BFD}" presName="linear" presStyleCnt="0">
        <dgm:presLayoutVars>
          <dgm:animLvl val="lvl"/>
          <dgm:resizeHandles val="exact"/>
        </dgm:presLayoutVars>
      </dgm:prSet>
      <dgm:spPr/>
    </dgm:pt>
    <dgm:pt modelId="{72C91CD7-7049-4981-88C3-E5CE5F0472F9}" type="pres">
      <dgm:prSet presAssocID="{01770C55-B01A-4C4C-B507-2A3A0413BD06}" presName="parentText" presStyleLbl="node1" presStyleIdx="0" presStyleCnt="1" custLinFactNeighborX="-1852" custLinFactNeighborY="-27042">
        <dgm:presLayoutVars>
          <dgm:chMax val="0"/>
          <dgm:bulletEnabled val="1"/>
        </dgm:presLayoutVars>
      </dgm:prSet>
      <dgm:spPr/>
    </dgm:pt>
  </dgm:ptLst>
  <dgm:cxnLst>
    <dgm:cxn modelId="{9CC5C4A4-3AAE-456F-A55B-10300CED596D}" srcId="{F5FB17BF-BFD7-4F95-9325-C35DA09C6BFD}" destId="{01770C55-B01A-4C4C-B507-2A3A0413BD06}" srcOrd="0" destOrd="0" parTransId="{D3FB0227-7818-4FA3-8A0B-D199D76123B6}" sibTransId="{6D4CF789-EEF1-4E8E-9852-C8D734896517}"/>
    <dgm:cxn modelId="{8DCEA1D3-48ED-4256-B715-B18CD481A37F}" type="presOf" srcId="{F5FB17BF-BFD7-4F95-9325-C35DA09C6BFD}" destId="{493DFBED-4AD9-4EE2-9E40-69ABB51D9E54}" srcOrd="0" destOrd="0" presId="urn:microsoft.com/office/officeart/2005/8/layout/vList2"/>
    <dgm:cxn modelId="{30E9F4DF-AB87-4A08-939B-5ACDC959221E}" type="presOf" srcId="{01770C55-B01A-4C4C-B507-2A3A0413BD06}" destId="{72C91CD7-7049-4981-88C3-E5CE5F0472F9}" srcOrd="0" destOrd="0" presId="urn:microsoft.com/office/officeart/2005/8/layout/vList2"/>
    <dgm:cxn modelId="{D2B0B6D6-B9C6-4CDE-9F93-D11ED1B97735}" type="presParOf" srcId="{493DFBED-4AD9-4EE2-9E40-69ABB51D9E54}" destId="{72C91CD7-7049-4981-88C3-E5CE5F0472F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48302-3EE0-48FE-BD51-79BFDD247C0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C1F8854-D23B-4E57-BBD0-28D8FA3B256C}">
      <dgm:prSet/>
      <dgm:spPr/>
      <dgm:t>
        <a:bodyPr/>
        <a:lstStyle/>
        <a:p>
          <a:pPr algn="ctr" rtl="0"/>
          <a:r>
            <a:rPr lang="en-US" b="0" i="0" baseline="0" dirty="0" err="1"/>
            <a:t>pipenv</a:t>
          </a:r>
          <a:r>
            <a:rPr lang="en-US" b="0" i="0" baseline="0" dirty="0"/>
            <a:t> shell </a:t>
          </a:r>
          <a:endParaRPr lang="en-US" dirty="0"/>
        </a:p>
      </dgm:t>
    </dgm:pt>
    <dgm:pt modelId="{4DA714F1-6B99-48E3-A19F-3F62200B60DB}" type="parTrans" cxnId="{164F062C-597E-4860-B4CB-1190D77819AD}">
      <dgm:prSet/>
      <dgm:spPr/>
      <dgm:t>
        <a:bodyPr/>
        <a:lstStyle/>
        <a:p>
          <a:endParaRPr lang="en-US"/>
        </a:p>
      </dgm:t>
    </dgm:pt>
    <dgm:pt modelId="{17285EC7-E53C-4351-A9DB-905242A28A4A}" type="sibTrans" cxnId="{164F062C-597E-4860-B4CB-1190D77819AD}">
      <dgm:prSet/>
      <dgm:spPr/>
      <dgm:t>
        <a:bodyPr/>
        <a:lstStyle/>
        <a:p>
          <a:endParaRPr lang="en-US"/>
        </a:p>
      </dgm:t>
    </dgm:pt>
    <dgm:pt modelId="{CF99BC7C-8AC9-4B64-894B-F4389BB957E1}" type="pres">
      <dgm:prSet presAssocID="{FAB48302-3EE0-48FE-BD51-79BFDD247C0E}" presName="linear" presStyleCnt="0">
        <dgm:presLayoutVars>
          <dgm:animLvl val="lvl"/>
          <dgm:resizeHandles val="exact"/>
        </dgm:presLayoutVars>
      </dgm:prSet>
      <dgm:spPr/>
    </dgm:pt>
    <dgm:pt modelId="{FB010363-BBBB-4239-916D-B05DB9C87771}" type="pres">
      <dgm:prSet presAssocID="{7C1F8854-D23B-4E57-BBD0-28D8FA3B256C}" presName="parentText" presStyleLbl="node1" presStyleIdx="0" presStyleCnt="1" custLinFactY="51625" custLinFactNeighborX="438" custLinFactNeighborY="100000">
        <dgm:presLayoutVars>
          <dgm:chMax val="0"/>
          <dgm:bulletEnabled val="1"/>
        </dgm:presLayoutVars>
      </dgm:prSet>
      <dgm:spPr/>
    </dgm:pt>
  </dgm:ptLst>
  <dgm:cxnLst>
    <dgm:cxn modelId="{164F062C-597E-4860-B4CB-1190D77819AD}" srcId="{FAB48302-3EE0-48FE-BD51-79BFDD247C0E}" destId="{7C1F8854-D23B-4E57-BBD0-28D8FA3B256C}" srcOrd="0" destOrd="0" parTransId="{4DA714F1-6B99-48E3-A19F-3F62200B60DB}" sibTransId="{17285EC7-E53C-4351-A9DB-905242A28A4A}"/>
    <dgm:cxn modelId="{BEF89F76-0D40-42F3-8827-526935340692}" type="presOf" srcId="{7C1F8854-D23B-4E57-BBD0-28D8FA3B256C}" destId="{FB010363-BBBB-4239-916D-B05DB9C87771}" srcOrd="0" destOrd="0" presId="urn:microsoft.com/office/officeart/2005/8/layout/vList2"/>
    <dgm:cxn modelId="{47BD34B7-310D-48DF-B172-B0980F291834}" type="presOf" srcId="{FAB48302-3EE0-48FE-BD51-79BFDD247C0E}" destId="{CF99BC7C-8AC9-4B64-894B-F4389BB957E1}" srcOrd="0" destOrd="0" presId="urn:microsoft.com/office/officeart/2005/8/layout/vList2"/>
    <dgm:cxn modelId="{E6A3C812-20A6-4A0F-9253-624042C4FB24}" type="presParOf" srcId="{CF99BC7C-8AC9-4B64-894B-F4389BB957E1}" destId="{FB010363-BBBB-4239-916D-B05DB9C8777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2A9212-54EA-43DB-8F17-CAB055B622B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D9E1342-7D1D-4EF1-9A4A-67F65FB22666}">
      <dgm:prSet/>
      <dgm:spPr/>
      <dgm:t>
        <a:bodyPr/>
        <a:lstStyle/>
        <a:p>
          <a:pPr algn="ctr" rtl="0"/>
          <a:r>
            <a:rPr lang="en-US" b="0" i="0" baseline="0" dirty="0">
              <a:latin typeface="Calibri Light" panose="020F0302020204030204"/>
            </a:rPr>
            <a:t>pipenv </a:t>
          </a:r>
          <a:r>
            <a:rPr lang="en-US" b="0" i="0" baseline="0" dirty="0"/>
            <a:t>install </a:t>
          </a:r>
          <a:r>
            <a:rPr lang="en-US" b="0" i="0" baseline="0" dirty="0">
              <a:latin typeface="Calibri Light" panose="020F0302020204030204"/>
            </a:rPr>
            <a:t>Django </a:t>
          </a:r>
          <a:endParaRPr lang="en-US" dirty="0"/>
        </a:p>
      </dgm:t>
    </dgm:pt>
    <dgm:pt modelId="{606917C5-1A0A-45F9-804A-BB95457E1ECC}" type="parTrans" cxnId="{350D95E2-5395-433E-806B-713734B8F2B1}">
      <dgm:prSet/>
      <dgm:spPr/>
      <dgm:t>
        <a:bodyPr/>
        <a:lstStyle/>
        <a:p>
          <a:endParaRPr lang="en-US"/>
        </a:p>
      </dgm:t>
    </dgm:pt>
    <dgm:pt modelId="{8811CB41-908E-4151-967E-9F8B20E34C16}" type="sibTrans" cxnId="{350D95E2-5395-433E-806B-713734B8F2B1}">
      <dgm:prSet/>
      <dgm:spPr/>
      <dgm:t>
        <a:bodyPr/>
        <a:lstStyle/>
        <a:p>
          <a:endParaRPr lang="en-US"/>
        </a:p>
      </dgm:t>
    </dgm:pt>
    <dgm:pt modelId="{9C37F20B-8DD5-4CEA-A51A-E69E9D9EC133}" type="pres">
      <dgm:prSet presAssocID="{7A2A9212-54EA-43DB-8F17-CAB055B622B9}" presName="linear" presStyleCnt="0">
        <dgm:presLayoutVars>
          <dgm:animLvl val="lvl"/>
          <dgm:resizeHandles val="exact"/>
        </dgm:presLayoutVars>
      </dgm:prSet>
      <dgm:spPr/>
    </dgm:pt>
    <dgm:pt modelId="{DC938933-417D-4A61-88B9-DC4BE11827DE}" type="pres">
      <dgm:prSet presAssocID="{1D9E1342-7D1D-4EF1-9A4A-67F65FB22666}" presName="parentText" presStyleLbl="node1" presStyleIdx="0" presStyleCnt="1" custLinFactNeighborX="2991" custLinFactNeighborY="48602">
        <dgm:presLayoutVars>
          <dgm:chMax val="0"/>
          <dgm:bulletEnabled val="1"/>
        </dgm:presLayoutVars>
      </dgm:prSet>
      <dgm:spPr/>
    </dgm:pt>
  </dgm:ptLst>
  <dgm:cxnLst>
    <dgm:cxn modelId="{367E1592-F9AB-4DA1-A192-A46ADC219DBE}" type="presOf" srcId="{7A2A9212-54EA-43DB-8F17-CAB055B622B9}" destId="{9C37F20B-8DD5-4CEA-A51A-E69E9D9EC133}" srcOrd="0" destOrd="0" presId="urn:microsoft.com/office/officeart/2005/8/layout/vList2"/>
    <dgm:cxn modelId="{E5BC9BA0-1B1D-4FE5-81BF-C7476FDC0A49}" type="presOf" srcId="{1D9E1342-7D1D-4EF1-9A4A-67F65FB22666}" destId="{DC938933-417D-4A61-88B9-DC4BE11827DE}" srcOrd="0" destOrd="0" presId="urn:microsoft.com/office/officeart/2005/8/layout/vList2"/>
    <dgm:cxn modelId="{350D95E2-5395-433E-806B-713734B8F2B1}" srcId="{7A2A9212-54EA-43DB-8F17-CAB055B622B9}" destId="{1D9E1342-7D1D-4EF1-9A4A-67F65FB22666}" srcOrd="0" destOrd="0" parTransId="{606917C5-1A0A-45F9-804A-BB95457E1ECC}" sibTransId="{8811CB41-908E-4151-967E-9F8B20E34C16}"/>
    <dgm:cxn modelId="{AFE27CD4-B2E3-43D6-808D-F0F0A0EFCCB6}" type="presParOf" srcId="{9C37F20B-8DD5-4CEA-A51A-E69E9D9EC133}" destId="{DC938933-417D-4A61-88B9-DC4BE11827D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416372-4D19-414B-BC7C-43ED542F18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0DC5CDA-4888-40ED-B73D-A6976F464751}">
      <dgm:prSet/>
      <dgm:spPr/>
      <dgm:t>
        <a:bodyPr/>
        <a:lstStyle/>
        <a:p>
          <a:pPr algn="ctr" rtl="0"/>
          <a:r>
            <a:rPr lang="en-US" b="0" i="0" baseline="0" dirty="0" err="1"/>
            <a:t>django</a:t>
          </a:r>
          <a:r>
            <a:rPr lang="en-US" b="0" i="0" baseline="0" dirty="0"/>
            <a:t>-admin </a:t>
          </a:r>
          <a:r>
            <a:rPr lang="en-US" b="0" i="0" baseline="0" dirty="0" err="1"/>
            <a:t>startproject</a:t>
          </a:r>
          <a:r>
            <a:rPr lang="en-US" b="0" i="0" baseline="0" dirty="0"/>
            <a:t> pollster </a:t>
          </a:r>
          <a:endParaRPr lang="en-US" dirty="0"/>
        </a:p>
      </dgm:t>
    </dgm:pt>
    <dgm:pt modelId="{9F6E08C6-1148-4D4D-9D04-58DA4BA0F4E1}" type="parTrans" cxnId="{742507AB-FB36-4F1F-97A6-1EDA9A3AF3B6}">
      <dgm:prSet/>
      <dgm:spPr/>
      <dgm:t>
        <a:bodyPr/>
        <a:lstStyle/>
        <a:p>
          <a:endParaRPr lang="en-US"/>
        </a:p>
      </dgm:t>
    </dgm:pt>
    <dgm:pt modelId="{058E13F8-37C0-4BE9-9D6C-B3C341822BF7}" type="sibTrans" cxnId="{742507AB-FB36-4F1F-97A6-1EDA9A3AF3B6}">
      <dgm:prSet/>
      <dgm:spPr/>
      <dgm:t>
        <a:bodyPr/>
        <a:lstStyle/>
        <a:p>
          <a:endParaRPr lang="en-US"/>
        </a:p>
      </dgm:t>
    </dgm:pt>
    <dgm:pt modelId="{4C886D73-1785-4FBE-A8AC-E9DFB56548F7}" type="pres">
      <dgm:prSet presAssocID="{E1416372-4D19-414B-BC7C-43ED542F1887}" presName="linear" presStyleCnt="0">
        <dgm:presLayoutVars>
          <dgm:animLvl val="lvl"/>
          <dgm:resizeHandles val="exact"/>
        </dgm:presLayoutVars>
      </dgm:prSet>
      <dgm:spPr/>
    </dgm:pt>
    <dgm:pt modelId="{5B27F404-8D9D-44CA-82EB-94CE7E0693EF}" type="pres">
      <dgm:prSet presAssocID="{A0DC5CDA-4888-40ED-B73D-A6976F464751}" presName="parentText" presStyleLbl="node1" presStyleIdx="0" presStyleCnt="1" custLinFactY="8189" custLinFactNeighborX="-3033" custLinFactNeighborY="100000">
        <dgm:presLayoutVars>
          <dgm:chMax val="0"/>
          <dgm:bulletEnabled val="1"/>
        </dgm:presLayoutVars>
      </dgm:prSet>
      <dgm:spPr/>
    </dgm:pt>
  </dgm:ptLst>
  <dgm:cxnLst>
    <dgm:cxn modelId="{F2E3115F-A238-4BB6-BB9F-CB27ED796634}" type="presOf" srcId="{A0DC5CDA-4888-40ED-B73D-A6976F464751}" destId="{5B27F404-8D9D-44CA-82EB-94CE7E0693EF}" srcOrd="0" destOrd="0" presId="urn:microsoft.com/office/officeart/2005/8/layout/vList2"/>
    <dgm:cxn modelId="{742507AB-FB36-4F1F-97A6-1EDA9A3AF3B6}" srcId="{E1416372-4D19-414B-BC7C-43ED542F1887}" destId="{A0DC5CDA-4888-40ED-B73D-A6976F464751}" srcOrd="0" destOrd="0" parTransId="{9F6E08C6-1148-4D4D-9D04-58DA4BA0F4E1}" sibTransId="{058E13F8-37C0-4BE9-9D6C-B3C341822BF7}"/>
    <dgm:cxn modelId="{D21499FB-BE81-426C-A2F6-3A777CCDBD48}" type="presOf" srcId="{E1416372-4D19-414B-BC7C-43ED542F1887}" destId="{4C886D73-1785-4FBE-A8AC-E9DFB56548F7}" srcOrd="0" destOrd="0" presId="urn:microsoft.com/office/officeart/2005/8/layout/vList2"/>
    <dgm:cxn modelId="{D1F7E907-C7EE-4405-AADD-CDCFC301DDA9}" type="presParOf" srcId="{4C886D73-1785-4FBE-A8AC-E9DFB56548F7}" destId="{5B27F404-8D9D-44CA-82EB-94CE7E0693E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7D2E05-0849-467A-81FF-FA3DF7DF43D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134304A-E4D9-4069-8A74-4DC3B2E6EC85}">
      <dgm:prSet/>
      <dgm:spPr/>
      <dgm:t>
        <a:bodyPr/>
        <a:lstStyle/>
        <a:p>
          <a:pPr algn="ctr" rtl="0"/>
          <a:r>
            <a:rPr lang="en-US"/>
            <a:t>cd pollster</a:t>
          </a:r>
        </a:p>
      </dgm:t>
    </dgm:pt>
    <dgm:pt modelId="{EA9BBFCA-A949-47FB-A5ED-CE5010ACC9EF}" type="parTrans" cxnId="{DAC5623A-7497-4C9B-9E17-B9DB1EA81CC2}">
      <dgm:prSet/>
      <dgm:spPr/>
      <dgm:t>
        <a:bodyPr/>
        <a:lstStyle/>
        <a:p>
          <a:endParaRPr lang="en-US"/>
        </a:p>
      </dgm:t>
    </dgm:pt>
    <dgm:pt modelId="{FD239B41-1A2C-4BE6-BADF-574AAB4E47E0}" type="sibTrans" cxnId="{DAC5623A-7497-4C9B-9E17-B9DB1EA81CC2}">
      <dgm:prSet/>
      <dgm:spPr/>
      <dgm:t>
        <a:bodyPr/>
        <a:lstStyle/>
        <a:p>
          <a:endParaRPr lang="en-US"/>
        </a:p>
      </dgm:t>
    </dgm:pt>
    <dgm:pt modelId="{C7E5E661-FD03-4655-9146-7D5D0000F106}" type="pres">
      <dgm:prSet presAssocID="{1B7D2E05-0849-467A-81FF-FA3DF7DF43D2}" presName="linear" presStyleCnt="0">
        <dgm:presLayoutVars>
          <dgm:animLvl val="lvl"/>
          <dgm:resizeHandles val="exact"/>
        </dgm:presLayoutVars>
      </dgm:prSet>
      <dgm:spPr/>
    </dgm:pt>
    <dgm:pt modelId="{219D9549-DF1F-4CFC-B541-353900545F10}" type="pres">
      <dgm:prSet presAssocID="{E134304A-E4D9-4069-8A74-4DC3B2E6EC85}" presName="parentText" presStyleLbl="node1" presStyleIdx="0" presStyleCnt="1">
        <dgm:presLayoutVars>
          <dgm:chMax val="0"/>
          <dgm:bulletEnabled val="1"/>
        </dgm:presLayoutVars>
      </dgm:prSet>
      <dgm:spPr/>
    </dgm:pt>
  </dgm:ptLst>
  <dgm:cxnLst>
    <dgm:cxn modelId="{DAC5623A-7497-4C9B-9E17-B9DB1EA81CC2}" srcId="{1B7D2E05-0849-467A-81FF-FA3DF7DF43D2}" destId="{E134304A-E4D9-4069-8A74-4DC3B2E6EC85}" srcOrd="0" destOrd="0" parTransId="{EA9BBFCA-A949-47FB-A5ED-CE5010ACC9EF}" sibTransId="{FD239B41-1A2C-4BE6-BADF-574AAB4E47E0}"/>
    <dgm:cxn modelId="{E3994342-ABB9-4187-B6DB-E2F797D9FD9E}" type="presOf" srcId="{1B7D2E05-0849-467A-81FF-FA3DF7DF43D2}" destId="{C7E5E661-FD03-4655-9146-7D5D0000F106}" srcOrd="0" destOrd="0" presId="urn:microsoft.com/office/officeart/2005/8/layout/vList2"/>
    <dgm:cxn modelId="{211B44C4-ED90-453C-A24E-A31277153674}" type="presOf" srcId="{E134304A-E4D9-4069-8A74-4DC3B2E6EC85}" destId="{219D9549-DF1F-4CFC-B541-353900545F10}" srcOrd="0" destOrd="0" presId="urn:microsoft.com/office/officeart/2005/8/layout/vList2"/>
    <dgm:cxn modelId="{9BF2E9E6-BEA4-402D-A909-99A98EEE6454}" type="presParOf" srcId="{C7E5E661-FD03-4655-9146-7D5D0000F106}" destId="{219D9549-DF1F-4CFC-B541-353900545F10}"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7FFC84-D72E-49B0-9A52-27F3AEE5F3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0AFAC3A-887C-4BE3-A579-752C3ED706CA}">
      <dgm:prSet/>
      <dgm:spPr/>
      <dgm:t>
        <a:bodyPr/>
        <a:lstStyle/>
        <a:p>
          <a:pPr algn="ctr" rtl="0"/>
          <a:r>
            <a:rPr lang="en-US" b="0" i="0" baseline="0"/>
            <a:t>python manage.py runserver </a:t>
          </a:r>
          <a:endParaRPr lang="en-US"/>
        </a:p>
      </dgm:t>
    </dgm:pt>
    <dgm:pt modelId="{C003F4D4-D761-46CC-998F-99A4D2B522F6}" type="parTrans" cxnId="{2A979429-27C2-488D-9E2A-98D5DF251F17}">
      <dgm:prSet/>
      <dgm:spPr/>
      <dgm:t>
        <a:bodyPr/>
        <a:lstStyle/>
        <a:p>
          <a:endParaRPr lang="en-US"/>
        </a:p>
      </dgm:t>
    </dgm:pt>
    <dgm:pt modelId="{33DE79D1-E126-402D-A273-9BD892E0BBB2}" type="sibTrans" cxnId="{2A979429-27C2-488D-9E2A-98D5DF251F17}">
      <dgm:prSet/>
      <dgm:spPr/>
      <dgm:t>
        <a:bodyPr/>
        <a:lstStyle/>
        <a:p>
          <a:endParaRPr lang="en-US"/>
        </a:p>
      </dgm:t>
    </dgm:pt>
    <dgm:pt modelId="{7BB6ABAC-A5FC-4DF6-98CC-40C191EB0108}" type="pres">
      <dgm:prSet presAssocID="{A07FFC84-D72E-49B0-9A52-27F3AEE5F387}" presName="linear" presStyleCnt="0">
        <dgm:presLayoutVars>
          <dgm:animLvl val="lvl"/>
          <dgm:resizeHandles val="exact"/>
        </dgm:presLayoutVars>
      </dgm:prSet>
      <dgm:spPr/>
    </dgm:pt>
    <dgm:pt modelId="{CB91446B-97FB-4E72-8DD4-521F664EE591}" type="pres">
      <dgm:prSet presAssocID="{50AFAC3A-887C-4BE3-A579-752C3ED706CA}" presName="parentText" presStyleLbl="node1" presStyleIdx="0" presStyleCnt="1" custLinFactNeighborX="-1591" custLinFactNeighborY="-18091">
        <dgm:presLayoutVars>
          <dgm:chMax val="0"/>
          <dgm:bulletEnabled val="1"/>
        </dgm:presLayoutVars>
      </dgm:prSet>
      <dgm:spPr/>
    </dgm:pt>
  </dgm:ptLst>
  <dgm:cxnLst>
    <dgm:cxn modelId="{2A979429-27C2-488D-9E2A-98D5DF251F17}" srcId="{A07FFC84-D72E-49B0-9A52-27F3AEE5F387}" destId="{50AFAC3A-887C-4BE3-A579-752C3ED706CA}" srcOrd="0" destOrd="0" parTransId="{C003F4D4-D761-46CC-998F-99A4D2B522F6}" sibTransId="{33DE79D1-E126-402D-A273-9BD892E0BBB2}"/>
    <dgm:cxn modelId="{59309C96-899C-4E94-A0FF-12429FAD3B0D}" type="presOf" srcId="{50AFAC3A-887C-4BE3-A579-752C3ED706CA}" destId="{CB91446B-97FB-4E72-8DD4-521F664EE591}" srcOrd="0" destOrd="0" presId="urn:microsoft.com/office/officeart/2005/8/layout/vList2"/>
    <dgm:cxn modelId="{9B6310B6-13EE-439B-A8A4-775F49437F0E}" type="presOf" srcId="{A07FFC84-D72E-49B0-9A52-27F3AEE5F387}" destId="{7BB6ABAC-A5FC-4DF6-98CC-40C191EB0108}" srcOrd="0" destOrd="0" presId="urn:microsoft.com/office/officeart/2005/8/layout/vList2"/>
    <dgm:cxn modelId="{3CF1130D-8E37-4568-B2B8-BA8332E1E760}" type="presParOf" srcId="{7BB6ABAC-A5FC-4DF6-98CC-40C191EB0108}" destId="{CB91446B-97FB-4E72-8DD4-521F664EE59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41F28D-DCCC-4964-AFF4-84A0CB68845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187DB6-62D9-44DC-BD5C-222D8CAB14C4}">
      <dgm:prSet/>
      <dgm:spPr/>
      <dgm:t>
        <a:bodyPr/>
        <a:lstStyle/>
        <a:p>
          <a:pPr algn="ctr" rtl="0"/>
          <a:r>
            <a:rPr lang="en-US" b="0" i="0" baseline="0"/>
            <a:t>python manage.py startapp polls </a:t>
          </a:r>
          <a:endParaRPr lang="en-US"/>
        </a:p>
      </dgm:t>
    </dgm:pt>
    <dgm:pt modelId="{FCAFCF45-DC0D-4565-AC1C-9886DA225A1B}" type="parTrans" cxnId="{C67C25C7-ECA2-4F8F-B52A-E22EACE33234}">
      <dgm:prSet/>
      <dgm:spPr/>
      <dgm:t>
        <a:bodyPr/>
        <a:lstStyle/>
        <a:p>
          <a:endParaRPr lang="en-US"/>
        </a:p>
      </dgm:t>
    </dgm:pt>
    <dgm:pt modelId="{6FE62529-DED7-4EB0-B107-7E62BAA1D76B}" type="sibTrans" cxnId="{C67C25C7-ECA2-4F8F-B52A-E22EACE33234}">
      <dgm:prSet/>
      <dgm:spPr/>
      <dgm:t>
        <a:bodyPr/>
        <a:lstStyle/>
        <a:p>
          <a:endParaRPr lang="en-US"/>
        </a:p>
      </dgm:t>
    </dgm:pt>
    <dgm:pt modelId="{1D162C47-C370-407C-B7AB-65FD49323FC1}" type="pres">
      <dgm:prSet presAssocID="{A641F28D-DCCC-4964-AFF4-84A0CB688450}" presName="linear" presStyleCnt="0">
        <dgm:presLayoutVars>
          <dgm:animLvl val="lvl"/>
          <dgm:resizeHandles val="exact"/>
        </dgm:presLayoutVars>
      </dgm:prSet>
      <dgm:spPr/>
    </dgm:pt>
    <dgm:pt modelId="{37B1B5D1-A6B4-4926-B222-5669F23EB527}" type="pres">
      <dgm:prSet presAssocID="{81187DB6-62D9-44DC-BD5C-222D8CAB14C4}" presName="parentText" presStyleLbl="node1" presStyleIdx="0" presStyleCnt="1" custLinFactNeighborX="-28001" custLinFactNeighborY="1995">
        <dgm:presLayoutVars>
          <dgm:chMax val="0"/>
          <dgm:bulletEnabled val="1"/>
        </dgm:presLayoutVars>
      </dgm:prSet>
      <dgm:spPr/>
    </dgm:pt>
  </dgm:ptLst>
  <dgm:cxnLst>
    <dgm:cxn modelId="{73B43239-7E36-4E01-A16F-9AB60542EAF0}" type="presOf" srcId="{81187DB6-62D9-44DC-BD5C-222D8CAB14C4}" destId="{37B1B5D1-A6B4-4926-B222-5669F23EB527}" srcOrd="0" destOrd="0" presId="urn:microsoft.com/office/officeart/2005/8/layout/vList2"/>
    <dgm:cxn modelId="{C67C25C7-ECA2-4F8F-B52A-E22EACE33234}" srcId="{A641F28D-DCCC-4964-AFF4-84A0CB688450}" destId="{81187DB6-62D9-44DC-BD5C-222D8CAB14C4}" srcOrd="0" destOrd="0" parTransId="{FCAFCF45-DC0D-4565-AC1C-9886DA225A1B}" sibTransId="{6FE62529-DED7-4EB0-B107-7E62BAA1D76B}"/>
    <dgm:cxn modelId="{AB2FE5CD-BD24-4F28-8EBF-CDE4668CAEA5}" type="presOf" srcId="{A641F28D-DCCC-4964-AFF4-84A0CB688450}" destId="{1D162C47-C370-407C-B7AB-65FD49323FC1}" srcOrd="0" destOrd="0" presId="urn:microsoft.com/office/officeart/2005/8/layout/vList2"/>
    <dgm:cxn modelId="{E5EFAD2B-AA9D-48F3-B628-71FD93EED023}" type="presParOf" srcId="{1D162C47-C370-407C-B7AB-65FD49323FC1}" destId="{37B1B5D1-A6B4-4926-B222-5669F23EB527}"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DB7860-3EE1-425D-BFEA-B1530350787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82B7B7D-5F45-4168-BA43-496E223B95D2}">
      <dgm:prSet/>
      <dgm:spPr/>
      <dgm:t>
        <a:bodyPr/>
        <a:lstStyle/>
        <a:p>
          <a:pPr algn="ctr" rtl="0"/>
          <a:r>
            <a:rPr lang="en-US" b="0" i="0" baseline="0" dirty="0"/>
            <a:t>python manage.py </a:t>
          </a:r>
          <a:r>
            <a:rPr lang="en-US" b="0" i="0" baseline="0" dirty="0" err="1"/>
            <a:t>makemigrations</a:t>
          </a:r>
          <a:r>
            <a:rPr lang="en-US" b="0" i="0" baseline="0" dirty="0"/>
            <a:t> polls </a:t>
          </a:r>
          <a:endParaRPr lang="en-US" dirty="0"/>
        </a:p>
      </dgm:t>
    </dgm:pt>
    <dgm:pt modelId="{8787AE1D-6897-4024-9EF9-BBFACE30E286}" type="parTrans" cxnId="{A34DBB2D-CEF9-42F9-9CED-498BC5DC0C8F}">
      <dgm:prSet/>
      <dgm:spPr/>
      <dgm:t>
        <a:bodyPr/>
        <a:lstStyle/>
        <a:p>
          <a:endParaRPr lang="en-US"/>
        </a:p>
      </dgm:t>
    </dgm:pt>
    <dgm:pt modelId="{4BBE0F36-1CFA-468C-A8B2-2A04AB997DF1}" type="sibTrans" cxnId="{A34DBB2D-CEF9-42F9-9CED-498BC5DC0C8F}">
      <dgm:prSet/>
      <dgm:spPr/>
      <dgm:t>
        <a:bodyPr/>
        <a:lstStyle/>
        <a:p>
          <a:endParaRPr lang="en-US"/>
        </a:p>
      </dgm:t>
    </dgm:pt>
    <dgm:pt modelId="{F73B66C2-A051-4E75-B419-72BC032FBA3F}" type="pres">
      <dgm:prSet presAssocID="{69DB7860-3EE1-425D-BFEA-B1530350787F}" presName="linear" presStyleCnt="0">
        <dgm:presLayoutVars>
          <dgm:animLvl val="lvl"/>
          <dgm:resizeHandles val="exact"/>
        </dgm:presLayoutVars>
      </dgm:prSet>
      <dgm:spPr/>
    </dgm:pt>
    <dgm:pt modelId="{CC1DDE6C-C438-4477-B60B-CA1BCADABD7C}" type="pres">
      <dgm:prSet presAssocID="{C82B7B7D-5F45-4168-BA43-496E223B95D2}" presName="parentText" presStyleLbl="node1" presStyleIdx="0" presStyleCnt="1">
        <dgm:presLayoutVars>
          <dgm:chMax val="0"/>
          <dgm:bulletEnabled val="1"/>
        </dgm:presLayoutVars>
      </dgm:prSet>
      <dgm:spPr/>
    </dgm:pt>
  </dgm:ptLst>
  <dgm:cxnLst>
    <dgm:cxn modelId="{7BE6570B-E478-4C1A-B05D-D22EDCC41D6D}" type="presOf" srcId="{C82B7B7D-5F45-4168-BA43-496E223B95D2}" destId="{CC1DDE6C-C438-4477-B60B-CA1BCADABD7C}" srcOrd="0" destOrd="0" presId="urn:microsoft.com/office/officeart/2005/8/layout/vList2"/>
    <dgm:cxn modelId="{A34DBB2D-CEF9-42F9-9CED-498BC5DC0C8F}" srcId="{69DB7860-3EE1-425D-BFEA-B1530350787F}" destId="{C82B7B7D-5F45-4168-BA43-496E223B95D2}" srcOrd="0" destOrd="0" parTransId="{8787AE1D-6897-4024-9EF9-BBFACE30E286}" sibTransId="{4BBE0F36-1CFA-468C-A8B2-2A04AB997DF1}"/>
    <dgm:cxn modelId="{AEA4009C-E132-40B7-8404-243B15682DF7}" type="presOf" srcId="{69DB7860-3EE1-425D-BFEA-B1530350787F}" destId="{F73B66C2-A051-4E75-B419-72BC032FBA3F}" srcOrd="0" destOrd="0" presId="urn:microsoft.com/office/officeart/2005/8/layout/vList2"/>
    <dgm:cxn modelId="{24774070-F4BC-408D-B8B8-2B1EEBE1C064}" type="presParOf" srcId="{F73B66C2-A051-4E75-B419-72BC032FBA3F}" destId="{CC1DDE6C-C438-4477-B60B-CA1BCADABD7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36ACB4-E021-42FC-8571-8DDF1782FB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678012C-84AD-4A83-B165-A825F9643518}">
      <dgm:prSet/>
      <dgm:spPr/>
      <dgm:t>
        <a:bodyPr/>
        <a:lstStyle/>
        <a:p>
          <a:pPr algn="ctr" rtl="0"/>
          <a:r>
            <a:rPr lang="en-US" dirty="0"/>
            <a:t>python manage.py migrate </a:t>
          </a:r>
        </a:p>
      </dgm:t>
    </dgm:pt>
    <dgm:pt modelId="{48996888-5BF9-40B0-8658-958BEC5E9352}" type="parTrans" cxnId="{599764AC-077E-4A45-A41C-EF42F3E1DF0A}">
      <dgm:prSet/>
      <dgm:spPr/>
      <dgm:t>
        <a:bodyPr/>
        <a:lstStyle/>
        <a:p>
          <a:endParaRPr lang="en-US"/>
        </a:p>
      </dgm:t>
    </dgm:pt>
    <dgm:pt modelId="{5ACC718B-FF38-44B2-B053-10609B24F62A}" type="sibTrans" cxnId="{599764AC-077E-4A45-A41C-EF42F3E1DF0A}">
      <dgm:prSet/>
      <dgm:spPr/>
      <dgm:t>
        <a:bodyPr/>
        <a:lstStyle/>
        <a:p>
          <a:endParaRPr lang="en-US"/>
        </a:p>
      </dgm:t>
    </dgm:pt>
    <dgm:pt modelId="{309679C1-D3B9-45D0-9706-495578B9D59F}" type="pres">
      <dgm:prSet presAssocID="{F736ACB4-E021-42FC-8571-8DDF1782FB68}" presName="linear" presStyleCnt="0">
        <dgm:presLayoutVars>
          <dgm:animLvl val="lvl"/>
          <dgm:resizeHandles val="exact"/>
        </dgm:presLayoutVars>
      </dgm:prSet>
      <dgm:spPr/>
    </dgm:pt>
    <dgm:pt modelId="{F4B5574D-49E4-478F-9B9F-CEDF062F8971}" type="pres">
      <dgm:prSet presAssocID="{3678012C-84AD-4A83-B165-A825F9643518}" presName="parentText" presStyleLbl="node1" presStyleIdx="0" presStyleCnt="1" custLinFactNeighborX="1539" custLinFactNeighborY="-18062">
        <dgm:presLayoutVars>
          <dgm:chMax val="0"/>
          <dgm:bulletEnabled val="1"/>
        </dgm:presLayoutVars>
      </dgm:prSet>
      <dgm:spPr/>
    </dgm:pt>
  </dgm:ptLst>
  <dgm:cxnLst>
    <dgm:cxn modelId="{5717F514-CFA6-41D4-A3B9-BF2BE77EB1CF}" type="presOf" srcId="{3678012C-84AD-4A83-B165-A825F9643518}" destId="{F4B5574D-49E4-478F-9B9F-CEDF062F8971}" srcOrd="0" destOrd="0" presId="urn:microsoft.com/office/officeart/2005/8/layout/vList2"/>
    <dgm:cxn modelId="{1C1E48A3-B3BB-4514-A2C3-FB8EF5814FEF}" type="presOf" srcId="{F736ACB4-E021-42FC-8571-8DDF1782FB68}" destId="{309679C1-D3B9-45D0-9706-495578B9D59F}" srcOrd="0" destOrd="0" presId="urn:microsoft.com/office/officeart/2005/8/layout/vList2"/>
    <dgm:cxn modelId="{599764AC-077E-4A45-A41C-EF42F3E1DF0A}" srcId="{F736ACB4-E021-42FC-8571-8DDF1782FB68}" destId="{3678012C-84AD-4A83-B165-A825F9643518}" srcOrd="0" destOrd="0" parTransId="{48996888-5BF9-40B0-8658-958BEC5E9352}" sibTransId="{5ACC718B-FF38-44B2-B053-10609B24F62A}"/>
    <dgm:cxn modelId="{74BF6FC0-DECD-4ED8-B90E-C322597E83A4}" type="presParOf" srcId="{309679C1-D3B9-45D0-9706-495578B9D59F}" destId="{F4B5574D-49E4-478F-9B9F-CEDF062F897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168EA-BC9E-45DC-9BDD-C479652E9621}">
      <dsp:nvSpPr>
        <dsp:cNvPr id="0" name=""/>
        <dsp:cNvSpPr/>
      </dsp:nvSpPr>
      <dsp:spPr>
        <a:xfrm>
          <a:off x="0" y="28673"/>
          <a:ext cx="4101220" cy="5779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baseline="0" dirty="0">
              <a:latin typeface="Calibri Light" panose="020F0302020204030204"/>
            </a:rPr>
            <a:t>Pip install</a:t>
          </a:r>
          <a:r>
            <a:rPr lang="en-US" sz="2000" b="0" i="0" kern="1200" baseline="0" dirty="0"/>
            <a:t> </a:t>
          </a:r>
          <a:r>
            <a:rPr lang="en-US" sz="2000" b="0" i="0" kern="1200" baseline="0" dirty="0" err="1">
              <a:latin typeface="Calibri Light" panose="020F0302020204030204"/>
            </a:rPr>
            <a:t>pipenv</a:t>
          </a:r>
          <a:endParaRPr lang="en-US" sz="2000" kern="1200" dirty="0" err="1"/>
        </a:p>
      </dsp:txBody>
      <dsp:txXfrm>
        <a:off x="28211" y="56884"/>
        <a:ext cx="4044798" cy="5214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540EA-78EC-4FD4-A860-78AC1937C424}">
      <dsp:nvSpPr>
        <dsp:cNvPr id="0" name=""/>
        <dsp:cNvSpPr/>
      </dsp:nvSpPr>
      <dsp:spPr>
        <a:xfrm>
          <a:off x="0" y="0"/>
          <a:ext cx="6096000"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python manage.py </a:t>
          </a:r>
          <a:r>
            <a:rPr lang="en-US" sz="2600" b="1" kern="1200" dirty="0" err="1"/>
            <a:t>createsuperuser</a:t>
          </a:r>
          <a:endParaRPr lang="en-US" sz="2600" kern="1200" dirty="0"/>
        </a:p>
      </dsp:txBody>
      <dsp:txXfrm>
        <a:off x="30442" y="30442"/>
        <a:ext cx="6035116"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E2DB8-B22F-417B-9478-DE0FDFFEBB46}">
      <dsp:nvSpPr>
        <dsp:cNvPr id="0" name=""/>
        <dsp:cNvSpPr/>
      </dsp:nvSpPr>
      <dsp:spPr>
        <a:xfrm>
          <a:off x="0" y="17111"/>
          <a:ext cx="4343692" cy="9354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dirty="0"/>
            <a:t>Username: abc123</a:t>
          </a:r>
        </a:p>
      </dsp:txBody>
      <dsp:txXfrm>
        <a:off x="45663" y="62774"/>
        <a:ext cx="4252366" cy="8440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D4F0B-58F0-4DC0-AFCC-C04B759AC71C}">
      <dsp:nvSpPr>
        <dsp:cNvPr id="0" name=""/>
        <dsp:cNvSpPr/>
      </dsp:nvSpPr>
      <dsp:spPr>
        <a:xfrm>
          <a:off x="0" y="22720"/>
          <a:ext cx="6096000"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Email address: xyz@example.com</a:t>
          </a:r>
          <a:endParaRPr lang="en-US" sz="2600" kern="1200" dirty="0"/>
        </a:p>
      </dsp:txBody>
      <dsp:txXfrm>
        <a:off x="30442" y="53162"/>
        <a:ext cx="6035116"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A4CF3-AD69-46E2-9D42-B165A76AABDB}">
      <dsp:nvSpPr>
        <dsp:cNvPr id="0" name=""/>
        <dsp:cNvSpPr/>
      </dsp:nvSpPr>
      <dsp:spPr>
        <a:xfrm>
          <a:off x="0" y="0"/>
          <a:ext cx="634218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Password: ******</a:t>
          </a:r>
        </a:p>
      </dsp:txBody>
      <dsp:txXfrm>
        <a:off x="26930" y="26930"/>
        <a:ext cx="6288324" cy="497795"/>
      </dsp:txXfrm>
    </dsp:sp>
    <dsp:sp modelId="{C2DDEA3D-90C5-4617-9162-DE618F6A6708}">
      <dsp:nvSpPr>
        <dsp:cNvPr id="0" name=""/>
        <dsp:cNvSpPr/>
      </dsp:nvSpPr>
      <dsp:spPr>
        <a:xfrm>
          <a:off x="0" y="650295"/>
          <a:ext cx="634218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Password (again): ******</a:t>
          </a:r>
        </a:p>
      </dsp:txBody>
      <dsp:txXfrm>
        <a:off x="26930" y="677225"/>
        <a:ext cx="6288324" cy="497795"/>
      </dsp:txXfrm>
    </dsp:sp>
    <dsp:sp modelId="{1EE5873A-51CE-4AD9-A6EA-16E245993343}">
      <dsp:nvSpPr>
        <dsp:cNvPr id="0" name=""/>
        <dsp:cNvSpPr/>
      </dsp:nvSpPr>
      <dsp:spPr>
        <a:xfrm>
          <a:off x="0" y="1268190"/>
          <a:ext cx="634218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Superuser created successfully.</a:t>
          </a:r>
        </a:p>
      </dsp:txBody>
      <dsp:txXfrm>
        <a:off x="26930" y="1295120"/>
        <a:ext cx="6288324" cy="49779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91CD7-7049-4981-88C3-E5CE5F0472F9}">
      <dsp:nvSpPr>
        <dsp:cNvPr id="0" name=""/>
        <dsp:cNvSpPr/>
      </dsp:nvSpPr>
      <dsp:spPr>
        <a:xfrm>
          <a:off x="0" y="0"/>
          <a:ext cx="3369449" cy="35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Garamond" panose="02020404030301010803"/>
            </a:rPr>
            <a:t>python manage.py </a:t>
          </a:r>
          <a:r>
            <a:rPr lang="en-US" sz="1500" kern="1200" dirty="0" err="1">
              <a:latin typeface="Garamond" panose="02020404030301010803"/>
            </a:rPr>
            <a:t>startapp</a:t>
          </a:r>
          <a:r>
            <a:rPr lang="en-US" sz="1500" kern="1200" dirty="0">
              <a:latin typeface="Garamond" panose="02020404030301010803"/>
            </a:rPr>
            <a:t> pages</a:t>
          </a:r>
        </a:p>
      </dsp:txBody>
      <dsp:txXfrm>
        <a:off x="17134" y="17134"/>
        <a:ext cx="3335181" cy="316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10363-BBBB-4239-916D-B05DB9C87771}">
      <dsp:nvSpPr>
        <dsp:cNvPr id="0" name=""/>
        <dsp:cNvSpPr/>
      </dsp:nvSpPr>
      <dsp:spPr>
        <a:xfrm>
          <a:off x="0" y="10131"/>
          <a:ext cx="413743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i="0" kern="1200" baseline="0" dirty="0" err="1"/>
            <a:t>pipenv</a:t>
          </a:r>
          <a:r>
            <a:rPr lang="en-US" sz="2600" b="0" i="0" kern="1200" baseline="0" dirty="0"/>
            <a:t> shell </a:t>
          </a:r>
          <a:endParaRPr lang="en-US" sz="2600" kern="1200" dirty="0"/>
        </a:p>
      </dsp:txBody>
      <dsp:txXfrm>
        <a:off x="30442" y="40573"/>
        <a:ext cx="407655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8933-417D-4A61-88B9-DC4BE11827DE}">
      <dsp:nvSpPr>
        <dsp:cNvPr id="0" name=""/>
        <dsp:cNvSpPr/>
      </dsp:nvSpPr>
      <dsp:spPr>
        <a:xfrm>
          <a:off x="0" y="122252"/>
          <a:ext cx="2421258"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baseline="0" dirty="0">
              <a:latin typeface="Calibri Light" panose="020F0302020204030204"/>
            </a:rPr>
            <a:t>pipenv </a:t>
          </a:r>
          <a:r>
            <a:rPr lang="en-US" sz="2000" b="0" i="0" kern="1200" baseline="0" dirty="0"/>
            <a:t>install </a:t>
          </a:r>
          <a:r>
            <a:rPr lang="en-US" sz="2000" b="0" i="0" kern="1200" baseline="0" dirty="0">
              <a:latin typeface="Calibri Light" panose="020F0302020204030204"/>
            </a:rPr>
            <a:t>Django </a:t>
          </a:r>
          <a:endParaRPr lang="en-US" sz="2000" kern="1200" dirty="0"/>
        </a:p>
      </dsp:txBody>
      <dsp:txXfrm>
        <a:off x="23417" y="145669"/>
        <a:ext cx="2374424" cy="432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7F404-8D9D-44CA-82EB-94CE7E0693EF}">
      <dsp:nvSpPr>
        <dsp:cNvPr id="0" name=""/>
        <dsp:cNvSpPr/>
      </dsp:nvSpPr>
      <dsp:spPr>
        <a:xfrm>
          <a:off x="0" y="302849"/>
          <a:ext cx="3217935" cy="407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0" i="0" kern="1200" baseline="0" dirty="0" err="1"/>
            <a:t>django</a:t>
          </a:r>
          <a:r>
            <a:rPr lang="en-US" sz="1700" b="0" i="0" kern="1200" baseline="0" dirty="0"/>
            <a:t>-admin </a:t>
          </a:r>
          <a:r>
            <a:rPr lang="en-US" sz="1700" b="0" i="0" kern="1200" baseline="0" dirty="0" err="1"/>
            <a:t>startproject</a:t>
          </a:r>
          <a:r>
            <a:rPr lang="en-US" sz="1700" b="0" i="0" kern="1200" baseline="0" dirty="0"/>
            <a:t> pollster </a:t>
          </a:r>
          <a:endParaRPr lang="en-US" sz="1700" kern="1200" dirty="0"/>
        </a:p>
      </dsp:txBody>
      <dsp:txXfrm>
        <a:off x="19904" y="322753"/>
        <a:ext cx="3178127" cy="3679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D9549-DF1F-4CFC-B541-353900545F10}">
      <dsp:nvSpPr>
        <dsp:cNvPr id="0" name=""/>
        <dsp:cNvSpPr/>
      </dsp:nvSpPr>
      <dsp:spPr>
        <a:xfrm>
          <a:off x="0" y="4778"/>
          <a:ext cx="1638160"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cd pollster</a:t>
          </a:r>
        </a:p>
      </dsp:txBody>
      <dsp:txXfrm>
        <a:off x="17563" y="22341"/>
        <a:ext cx="1603034" cy="3246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1446B-97FB-4E72-8DD4-521F664EE591}">
      <dsp:nvSpPr>
        <dsp:cNvPr id="0" name=""/>
        <dsp:cNvSpPr/>
      </dsp:nvSpPr>
      <dsp:spPr>
        <a:xfrm>
          <a:off x="0" y="0"/>
          <a:ext cx="4363770"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0" i="0" kern="1200" baseline="0"/>
            <a:t>python manage.py runserver </a:t>
          </a:r>
          <a:endParaRPr lang="en-US" sz="2400" kern="1200"/>
        </a:p>
      </dsp:txBody>
      <dsp:txXfrm>
        <a:off x="28100" y="28100"/>
        <a:ext cx="4307570" cy="5194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1B5D1-A6B4-4926-B222-5669F23EB527}">
      <dsp:nvSpPr>
        <dsp:cNvPr id="0" name=""/>
        <dsp:cNvSpPr/>
      </dsp:nvSpPr>
      <dsp:spPr>
        <a:xfrm>
          <a:off x="0" y="8785"/>
          <a:ext cx="4979617" cy="64759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b="0" i="0" kern="1200" baseline="0"/>
            <a:t>python manage.py startapp polls </a:t>
          </a:r>
          <a:endParaRPr lang="en-US" sz="2700" kern="1200"/>
        </a:p>
      </dsp:txBody>
      <dsp:txXfrm>
        <a:off x="31613" y="40398"/>
        <a:ext cx="4916391" cy="5843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DDE6C-C438-4477-B60B-CA1BCADABD7C}">
      <dsp:nvSpPr>
        <dsp:cNvPr id="0" name=""/>
        <dsp:cNvSpPr/>
      </dsp:nvSpPr>
      <dsp:spPr>
        <a:xfrm>
          <a:off x="0" y="220557"/>
          <a:ext cx="6428792" cy="69556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0" i="0" kern="1200" baseline="0" dirty="0"/>
            <a:t>python manage.py </a:t>
          </a:r>
          <a:r>
            <a:rPr lang="en-US" sz="2900" b="0" i="0" kern="1200" baseline="0" dirty="0" err="1"/>
            <a:t>makemigrations</a:t>
          </a:r>
          <a:r>
            <a:rPr lang="en-US" sz="2900" b="0" i="0" kern="1200" baseline="0" dirty="0"/>
            <a:t> polls </a:t>
          </a:r>
          <a:endParaRPr lang="en-US" sz="2900" kern="1200" dirty="0"/>
        </a:p>
      </dsp:txBody>
      <dsp:txXfrm>
        <a:off x="33955" y="254512"/>
        <a:ext cx="6360882" cy="6276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5574D-49E4-478F-9B9F-CEDF062F8971}">
      <dsp:nvSpPr>
        <dsp:cNvPr id="0" name=""/>
        <dsp:cNvSpPr/>
      </dsp:nvSpPr>
      <dsp:spPr>
        <a:xfrm>
          <a:off x="0" y="113436"/>
          <a:ext cx="4243530" cy="6715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python manage.py migrate </a:t>
          </a:r>
        </a:p>
      </dsp:txBody>
      <dsp:txXfrm>
        <a:off x="32784" y="146220"/>
        <a:ext cx="4177962" cy="6060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5F4CA66-2C2A-45CC-B153-1BA8EC5C32C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79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126073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8171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6989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295974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5996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0399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004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543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65799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251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95241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131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117828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810762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6630150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568C5-1EC4-4819-B41C-6A4FB91308AB}" type="datetimeFigureOut">
              <a:rPr lang="en-US" smtClean="0"/>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957159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073452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5170654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281518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00186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338556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88655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456738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926478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378256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2924308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009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4950006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775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0613420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4586710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726833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7355422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AD568C5-1EC4-4819-B41C-6A4FB91308AB}" type="datetimeFigureOut">
              <a:rPr lang="en-US" smtClean="0"/>
              <a:t>4/28/2024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626560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3429318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69761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6360919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2217886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4398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3946130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742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5531412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520668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763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050631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AD568C5-1EC4-4819-B41C-6A4FB91308AB}" type="datetimeFigureOut">
              <a:rPr lang="en-US" smtClean="0"/>
              <a:t>4/28/2024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4275935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13033024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8509186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41117434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40296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829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568C5-1EC4-4819-B41C-6A4FB91308AB}" type="datetimeFigureOut">
              <a:rPr lang="en-US" smtClean="0"/>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45968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0115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982933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AD568C5-1EC4-4819-B41C-6A4FB91308AB}" type="datetimeFigureOut">
              <a:rPr lang="en-US" smtClean="0"/>
              <a:t>4/28/2024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211003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D568C5-1EC4-4819-B41C-6A4FB91308AB}" type="datetimeFigureOut">
              <a:rPr lang="en-US" smtClean="0"/>
              <a:t>4/28/2024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274432825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AD568C5-1EC4-4819-B41C-6A4FB91308AB}" type="datetimeFigureOut">
              <a:rPr lang="en-US" smtClean="0"/>
              <a:t>4/28/2024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5F4CA66-2C2A-45CC-B153-1BA8EC5C32C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45525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AD568C5-1EC4-4819-B41C-6A4FB91308AB}" type="datetimeFigureOut">
              <a:rPr lang="en-US" smtClean="0"/>
              <a:t>4/28/2024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5F4CA66-2C2A-45CC-B153-1BA8EC5C32C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9401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51.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51.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5.png"/><Relationship Id="rId2" Type="http://schemas.openxmlformats.org/officeDocument/2006/relationships/diagramData" Target="../diagrams/data13.xml"/><Relationship Id="rId1" Type="http://schemas.openxmlformats.org/officeDocument/2006/relationships/slideLayout" Target="../slideLayouts/slideLayout5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7.png"/><Relationship Id="rId2" Type="http://schemas.openxmlformats.org/officeDocument/2006/relationships/diagramData" Target="../diagrams/data14.xml"/><Relationship Id="rId1" Type="http://schemas.openxmlformats.org/officeDocument/2006/relationships/slideLayout" Target="../slideLayouts/slideLayout5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5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diagramDrawing" Target="../diagrams/drawing7.xml"/><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diagramColors" Target="../diagrams/colors7.xml"/><Relationship Id="rId2" Type="http://schemas.openxmlformats.org/officeDocument/2006/relationships/image" Target="../media/image11.png"/><Relationship Id="rId1" Type="http://schemas.openxmlformats.org/officeDocument/2006/relationships/slideLayout" Target="../slideLayouts/slideLayout51.xml"/><Relationship Id="rId6" Type="http://schemas.openxmlformats.org/officeDocument/2006/relationships/diagramColors" Target="../diagrams/colors6.xml"/><Relationship Id="rId11" Type="http://schemas.openxmlformats.org/officeDocument/2006/relationships/diagramQuickStyle" Target="../diagrams/quickStyle7.xml"/><Relationship Id="rId5" Type="http://schemas.openxmlformats.org/officeDocument/2006/relationships/diagramQuickStyle" Target="../diagrams/quickStyle6.xml"/><Relationship Id="rId10" Type="http://schemas.openxmlformats.org/officeDocument/2006/relationships/diagramLayout" Target="../diagrams/layout7.xml"/><Relationship Id="rId4" Type="http://schemas.openxmlformats.org/officeDocument/2006/relationships/diagramLayout" Target="../diagrams/layout6.xml"/><Relationship Id="rId9"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67002" y="1382250"/>
            <a:ext cx="4039144" cy="553998"/>
          </a:xfrm>
          <a:prstGeom prst="rect">
            <a:avLst/>
          </a:prstGeom>
        </p:spPr>
        <p:txBody>
          <a:bodyPr wrap="square">
            <a:spAutoFit/>
          </a:bodyPr>
          <a:lstStyle/>
          <a:p>
            <a:pPr algn="ctr"/>
            <a:r>
              <a:rPr lang="en-US" sz="3000" b="1" i="0" dirty="0" err="1">
                <a:solidFill>
                  <a:srgbClr val="FF0000"/>
                </a:solidFill>
                <a:effectLst/>
                <a:latin typeface="ui-sans-serif"/>
              </a:rPr>
              <a:t>Naan</a:t>
            </a:r>
            <a:r>
              <a:rPr lang="en-US" sz="3000" b="1" i="0" dirty="0">
                <a:solidFill>
                  <a:srgbClr val="FF0000"/>
                </a:solidFill>
                <a:effectLst/>
                <a:latin typeface="ui-sans-serif"/>
              </a:rPr>
              <a:t> </a:t>
            </a:r>
            <a:r>
              <a:rPr lang="en-US" sz="3000" b="1" i="0" dirty="0" err="1">
                <a:solidFill>
                  <a:srgbClr val="FF0000"/>
                </a:solidFill>
                <a:effectLst/>
                <a:latin typeface="ui-sans-serif"/>
              </a:rPr>
              <a:t>Mudhalvan</a:t>
            </a:r>
            <a:endParaRPr lang="en-US" sz="3000" b="1" i="0" dirty="0">
              <a:solidFill>
                <a:srgbClr val="FF0000"/>
              </a:solidFill>
              <a:effectLst/>
              <a:latin typeface="ui-sans-serif"/>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709" y="729208"/>
            <a:ext cx="1721635" cy="18600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7216" y="729208"/>
            <a:ext cx="3868054" cy="1993659"/>
          </a:xfrm>
          <a:prstGeom prst="rect">
            <a:avLst/>
          </a:prstGeom>
        </p:spPr>
      </p:pic>
      <p:sp>
        <p:nvSpPr>
          <p:cNvPr id="5" name="Rectangle 4"/>
          <p:cNvSpPr/>
          <p:nvPr/>
        </p:nvSpPr>
        <p:spPr>
          <a:xfrm>
            <a:off x="699342" y="3250688"/>
            <a:ext cx="10655928" cy="1077218"/>
          </a:xfrm>
          <a:prstGeom prst="rect">
            <a:avLst/>
          </a:prstGeom>
        </p:spPr>
        <p:txBody>
          <a:bodyPr wrap="square">
            <a:spAutoFit/>
          </a:bodyPr>
          <a:lstStyle/>
          <a:p>
            <a:pPr algn="ctr"/>
            <a:r>
              <a:rPr lang="en-US" sz="3200" b="1" i="0" dirty="0">
                <a:solidFill>
                  <a:srgbClr val="273239"/>
                </a:solidFill>
                <a:effectLst/>
                <a:latin typeface="Arial Black" panose="020B0A04020102020204" pitchFamily="34" charset="0"/>
              </a:rPr>
              <a:t>Voting web application using </a:t>
            </a:r>
            <a:r>
              <a:rPr lang="en-US" sz="3200" b="1" i="0" dirty="0" err="1">
                <a:solidFill>
                  <a:srgbClr val="273239"/>
                </a:solidFill>
                <a:effectLst/>
                <a:latin typeface="Arial Black" panose="020B0A04020102020204" pitchFamily="34" charset="0"/>
              </a:rPr>
              <a:t>Django</a:t>
            </a:r>
            <a:r>
              <a:rPr lang="en-US" sz="3200" b="1" i="0" dirty="0">
                <a:solidFill>
                  <a:srgbClr val="273239"/>
                </a:solidFill>
                <a:effectLst/>
                <a:latin typeface="Arial Black" panose="020B0A04020102020204" pitchFamily="34" charset="0"/>
              </a:rPr>
              <a:t> framework</a:t>
            </a:r>
            <a:endParaRPr lang="en-US" sz="3200" b="1" dirty="0">
              <a:latin typeface="Arial Black" panose="020B0A04020102020204" pitchFamily="34" charset="0"/>
            </a:endParaRPr>
          </a:p>
        </p:txBody>
      </p:sp>
    </p:spTree>
    <p:extLst>
      <p:ext uri="{BB962C8B-B14F-4D97-AF65-F5344CB8AC3E}">
        <p14:creationId xmlns:p14="http://schemas.microsoft.com/office/powerpoint/2010/main" val="2956657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248" y="186613"/>
            <a:ext cx="11560629" cy="1477328"/>
          </a:xfrm>
          <a:prstGeom prst="rect">
            <a:avLst/>
          </a:prstGeom>
        </p:spPr>
        <p:txBody>
          <a:bodyPr wrap="square">
            <a:spAutoFit/>
          </a:bodyPr>
          <a:lstStyle/>
          <a:p>
            <a:r>
              <a:rPr lang="en-US" b="1" i="0" dirty="0">
                <a:solidFill>
                  <a:srgbClr val="273239"/>
                </a:solidFill>
                <a:effectLst/>
                <a:latin typeface="Nunito"/>
              </a:rPr>
              <a:t>Step-3:</a:t>
            </a:r>
            <a:r>
              <a:rPr lang="en-US" b="0" i="0" dirty="0">
                <a:solidFill>
                  <a:srgbClr val="273239"/>
                </a:solidFill>
                <a:effectLst/>
                <a:latin typeface="Nunito"/>
              </a:rPr>
              <a:t> </a:t>
            </a:r>
          </a:p>
          <a:p>
            <a:endParaRPr lang="en-US" b="0" i="0" dirty="0">
              <a:solidFill>
                <a:srgbClr val="273239"/>
              </a:solidFill>
              <a:effectLst/>
              <a:latin typeface="Nunito"/>
            </a:endParaRPr>
          </a:p>
          <a:p>
            <a:pPr algn="just"/>
            <a:r>
              <a:rPr lang="en-US" dirty="0">
                <a:solidFill>
                  <a:srgbClr val="273239"/>
                </a:solidFill>
                <a:latin typeface="Nunito"/>
              </a:rPr>
              <a:t>     </a:t>
            </a:r>
            <a:r>
              <a:rPr lang="en-US" b="0" i="0" dirty="0">
                <a:solidFill>
                  <a:srgbClr val="273239"/>
                </a:solidFill>
                <a:effectLst/>
                <a:latin typeface="Nunito"/>
              </a:rPr>
              <a:t>We have made changes in our database and created some tables but in order to reflect these changes we need to create migration here and then </a:t>
            </a:r>
            <a:r>
              <a:rPr lang="en-US" b="0" i="0" dirty="0" err="1">
                <a:solidFill>
                  <a:srgbClr val="273239"/>
                </a:solidFill>
                <a:effectLst/>
                <a:latin typeface="Nunito"/>
              </a:rPr>
              <a:t>Django</a:t>
            </a:r>
            <a:r>
              <a:rPr lang="en-US" b="0" i="0" dirty="0">
                <a:solidFill>
                  <a:srgbClr val="273239"/>
                </a:solidFill>
                <a:effectLst/>
                <a:latin typeface="Nunito"/>
              </a:rPr>
              <a:t> application will stores changes to our models. Run the following command given below to create migrations. </a:t>
            </a:r>
            <a:endParaRPr lang="en-US" dirty="0"/>
          </a:p>
        </p:txBody>
      </p:sp>
      <p:sp>
        <p:nvSpPr>
          <p:cNvPr id="3" name="Rectangle 2"/>
          <p:cNvSpPr/>
          <p:nvPr/>
        </p:nvSpPr>
        <p:spPr>
          <a:xfrm>
            <a:off x="289248" y="3472649"/>
            <a:ext cx="11355355" cy="923330"/>
          </a:xfrm>
          <a:prstGeom prst="rect">
            <a:avLst/>
          </a:prstGeom>
        </p:spPr>
        <p:txBody>
          <a:bodyPr wrap="square">
            <a:spAutoFit/>
          </a:bodyPr>
          <a:lstStyle/>
          <a:p>
            <a:r>
              <a:rPr lang="en-US" b="0" i="0" dirty="0">
                <a:solidFill>
                  <a:srgbClr val="273239"/>
                </a:solidFill>
                <a:effectLst/>
                <a:latin typeface="Nunito"/>
              </a:rPr>
              <a:t>Inside polls-&gt;migrations a file </a:t>
            </a:r>
            <a:r>
              <a:rPr lang="en-US" b="1" i="0" dirty="0">
                <a:solidFill>
                  <a:srgbClr val="273239"/>
                </a:solidFill>
                <a:effectLst/>
                <a:latin typeface="Nunito"/>
              </a:rPr>
              <a:t>0001_initial.py</a:t>
            </a:r>
            <a:r>
              <a:rPr lang="en-US" b="0" i="0" dirty="0">
                <a:solidFill>
                  <a:srgbClr val="273239"/>
                </a:solidFill>
                <a:effectLst/>
                <a:latin typeface="Nunito"/>
              </a:rPr>
              <a:t> will be created where you can find the database tables which we have created in our models.py file. Now to insert all the tables in our database run the command given below…</a:t>
            </a:r>
            <a:endParaRPr lang="en-US" dirty="0"/>
          </a:p>
        </p:txBody>
      </p:sp>
      <p:sp>
        <p:nvSpPr>
          <p:cNvPr id="6" name="Rectangle 1"/>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Diagram 7"/>
          <p:cNvGraphicFramePr/>
          <p:nvPr>
            <p:extLst>
              <p:ext uri="{D42A27DB-BD31-4B8C-83A1-F6EECF244321}">
                <p14:modId xmlns:p14="http://schemas.microsoft.com/office/powerpoint/2010/main" val="626618700"/>
              </p:ext>
            </p:extLst>
          </p:nvPr>
        </p:nvGraphicFramePr>
        <p:xfrm>
          <a:off x="2668555" y="2007737"/>
          <a:ext cx="6428792" cy="1136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3311980586"/>
              </p:ext>
            </p:extLst>
          </p:nvPr>
        </p:nvGraphicFramePr>
        <p:xfrm>
          <a:off x="3650169" y="4709239"/>
          <a:ext cx="4243530" cy="11410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1246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076" y="304799"/>
            <a:ext cx="11793416" cy="5170646"/>
          </a:xfrm>
          <a:prstGeom prst="rect">
            <a:avLst/>
          </a:prstGeom>
        </p:spPr>
        <p:txBody>
          <a:bodyPr wrap="square">
            <a:spAutoFit/>
          </a:bodyPr>
          <a:lstStyle/>
          <a:p>
            <a:pPr algn="ctr"/>
            <a:r>
              <a:rPr lang="en-US" b="1" dirty="0">
                <a:latin typeface="Arial Black" panose="020B0A04020102020204" pitchFamily="34" charset="0"/>
              </a:rPr>
              <a:t>Create an Admin User</a:t>
            </a:r>
          </a:p>
          <a:p>
            <a:pPr algn="ctr"/>
            <a:endParaRPr lang="en-US" b="1" dirty="0">
              <a:latin typeface="Arial Black" panose="020B0A04020102020204" pitchFamily="34" charset="0"/>
            </a:endParaRPr>
          </a:p>
          <a:p>
            <a:r>
              <a:rPr lang="en-US" sz="2400" b="1" dirty="0"/>
              <a:t>Step-1</a:t>
            </a:r>
            <a:r>
              <a:rPr lang="en-US" dirty="0"/>
              <a:t>: </a:t>
            </a:r>
          </a:p>
          <a:p>
            <a:endParaRPr lang="en-US" dirty="0"/>
          </a:p>
          <a:p>
            <a:pPr algn="ctr"/>
            <a:r>
              <a:rPr lang="en-US" dirty="0"/>
              <a:t>          Run the command given below to create a user who can login to the admin site. </a:t>
            </a:r>
          </a:p>
          <a:p>
            <a:pPr algn="ctr"/>
            <a:endParaRPr lang="en-US" dirty="0"/>
          </a:p>
          <a:p>
            <a:endParaRPr lang="en-US" dirty="0"/>
          </a:p>
          <a:p>
            <a:endParaRPr lang="en-US" dirty="0"/>
          </a:p>
          <a:p>
            <a:endParaRPr lang="en-US" dirty="0"/>
          </a:p>
          <a:p>
            <a:endParaRPr lang="en-US" dirty="0"/>
          </a:p>
          <a:p>
            <a:pPr algn="ctr"/>
            <a:r>
              <a:rPr lang="en-US" dirty="0"/>
              <a:t>            It will prompt username which we need to enter. </a:t>
            </a:r>
          </a:p>
          <a:p>
            <a:pPr algn="ctr"/>
            <a:endParaRPr lang="en-US" dirty="0"/>
          </a:p>
          <a:p>
            <a:endParaRPr lang="en-US" dirty="0"/>
          </a:p>
          <a:p>
            <a:endParaRPr lang="en-US" dirty="0"/>
          </a:p>
          <a:p>
            <a:endParaRPr lang="en-US" dirty="0"/>
          </a:p>
          <a:p>
            <a:endParaRPr lang="en-US" dirty="0"/>
          </a:p>
          <a:p>
            <a:endParaRPr lang="en-US" dirty="0"/>
          </a:p>
          <a:p>
            <a:pPr algn="ctr"/>
            <a:r>
              <a:rPr lang="en-US" dirty="0"/>
              <a:t>Now it will prompt an email address which again we need to enter here.  </a:t>
            </a:r>
          </a:p>
        </p:txBody>
      </p:sp>
      <p:graphicFrame>
        <p:nvGraphicFramePr>
          <p:cNvPr id="7" name="Diagram 6"/>
          <p:cNvGraphicFramePr/>
          <p:nvPr>
            <p:extLst>
              <p:ext uri="{D42A27DB-BD31-4B8C-83A1-F6EECF244321}">
                <p14:modId xmlns:p14="http://schemas.microsoft.com/office/powerpoint/2010/main" val="896829526"/>
              </p:ext>
            </p:extLst>
          </p:nvPr>
        </p:nvGraphicFramePr>
        <p:xfrm>
          <a:off x="3118339" y="2179712"/>
          <a:ext cx="6096000"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3988383182"/>
              </p:ext>
            </p:extLst>
          </p:nvPr>
        </p:nvGraphicFramePr>
        <p:xfrm>
          <a:off x="3885908" y="3830487"/>
          <a:ext cx="4343692" cy="9525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p:cNvGraphicFramePr/>
          <p:nvPr>
            <p:extLst>
              <p:ext uri="{D42A27DB-BD31-4B8C-83A1-F6EECF244321}">
                <p14:modId xmlns:p14="http://schemas.microsoft.com/office/powerpoint/2010/main" val="3891577717"/>
              </p:ext>
            </p:extLst>
          </p:nvPr>
        </p:nvGraphicFramePr>
        <p:xfrm>
          <a:off x="3141784" y="5626297"/>
          <a:ext cx="6096000" cy="64633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984145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4462" y="316523"/>
            <a:ext cx="11523784" cy="646331"/>
          </a:xfrm>
          <a:prstGeom prst="rect">
            <a:avLst/>
          </a:prstGeom>
        </p:spPr>
        <p:txBody>
          <a:bodyPr wrap="square">
            <a:spAutoFit/>
          </a:bodyPr>
          <a:lstStyle/>
          <a:p>
            <a:pPr algn="just"/>
            <a:r>
              <a:rPr lang="en-US" b="0" i="0" dirty="0">
                <a:solidFill>
                  <a:srgbClr val="273239"/>
                </a:solidFill>
                <a:effectLst/>
                <a:latin typeface="Nunito"/>
              </a:rPr>
              <a:t>The final step is to enter the password. We need to enter the password twice, the second time as a confirmation of the first.  </a:t>
            </a:r>
            <a:endParaRPr lang="en-US" dirty="0"/>
          </a:p>
        </p:txBody>
      </p:sp>
      <p:graphicFrame>
        <p:nvGraphicFramePr>
          <p:cNvPr id="4" name="Diagram 3"/>
          <p:cNvGraphicFramePr/>
          <p:nvPr>
            <p:extLst>
              <p:ext uri="{D42A27DB-BD31-4B8C-83A1-F6EECF244321}">
                <p14:modId xmlns:p14="http://schemas.microsoft.com/office/powerpoint/2010/main" val="269801866"/>
              </p:ext>
            </p:extLst>
          </p:nvPr>
        </p:nvGraphicFramePr>
        <p:xfrm>
          <a:off x="2426677" y="1125416"/>
          <a:ext cx="6342184" cy="1852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34462" y="3239144"/>
            <a:ext cx="11523784" cy="646331"/>
          </a:xfrm>
          <a:prstGeom prst="rect">
            <a:avLst/>
          </a:prstGeom>
        </p:spPr>
        <p:txBody>
          <a:bodyPr wrap="square">
            <a:spAutoFit/>
          </a:bodyPr>
          <a:lstStyle/>
          <a:p>
            <a:pPr algn="just"/>
            <a:r>
              <a:rPr lang="en-US" b="0" i="0" dirty="0">
                <a:solidFill>
                  <a:srgbClr val="273239"/>
                </a:solidFill>
                <a:effectLst/>
                <a:latin typeface="Nunito"/>
              </a:rPr>
              <a:t>Now we can run the server using the same command </a:t>
            </a:r>
            <a:r>
              <a:rPr lang="en-US" b="1" i="0" dirty="0">
                <a:solidFill>
                  <a:srgbClr val="273239"/>
                </a:solidFill>
                <a:effectLst/>
                <a:latin typeface="Nunito"/>
              </a:rPr>
              <a:t>python manage.py </a:t>
            </a:r>
            <a:r>
              <a:rPr lang="en-US" b="1" i="0" dirty="0" err="1">
                <a:solidFill>
                  <a:srgbClr val="273239"/>
                </a:solidFill>
                <a:effectLst/>
                <a:latin typeface="Nunito"/>
              </a:rPr>
              <a:t>runserver</a:t>
            </a:r>
            <a:r>
              <a:rPr lang="en-US" b="0" i="0" dirty="0">
                <a:solidFill>
                  <a:srgbClr val="273239"/>
                </a:solidFill>
                <a:effectLst/>
                <a:latin typeface="Nunito"/>
              </a:rPr>
              <a:t> and we can check our admin panel browsing the URL </a:t>
            </a:r>
            <a:r>
              <a:rPr lang="en-US" b="1" i="0" dirty="0">
                <a:solidFill>
                  <a:srgbClr val="273239"/>
                </a:solidFill>
                <a:effectLst/>
                <a:latin typeface="Nunito"/>
              </a:rPr>
              <a:t>http://127.0.0.1:8000/admin </a:t>
            </a:r>
            <a:r>
              <a:rPr lang="en-US" b="0" i="0" dirty="0">
                <a:solidFill>
                  <a:srgbClr val="273239"/>
                </a:solidFill>
                <a:effectLst/>
                <a:latin typeface="Nunito"/>
              </a:rPr>
              <a:t>. </a:t>
            </a:r>
            <a:endParaRPr lang="en-US" dirty="0"/>
          </a:p>
        </p:txBody>
      </p: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11877" t="15029" r="10538" b="5202"/>
          <a:stretch/>
        </p:blipFill>
        <p:spPr>
          <a:xfrm>
            <a:off x="2655277" y="3885475"/>
            <a:ext cx="6682153" cy="2276882"/>
          </a:xfrm>
          <a:prstGeom prst="rect">
            <a:avLst/>
          </a:prstGeom>
        </p:spPr>
      </p:pic>
    </p:spTree>
    <p:extLst>
      <p:ext uri="{BB962C8B-B14F-4D97-AF65-F5344CB8AC3E}">
        <p14:creationId xmlns:p14="http://schemas.microsoft.com/office/powerpoint/2010/main" val="3189358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955" y="275382"/>
            <a:ext cx="11781692" cy="1477328"/>
          </a:xfrm>
          <a:prstGeom prst="rect">
            <a:avLst/>
          </a:prstGeom>
        </p:spPr>
        <p:txBody>
          <a:bodyPr wrap="square">
            <a:spAutoFit/>
          </a:bodyPr>
          <a:lstStyle/>
          <a:p>
            <a:r>
              <a:rPr lang="en-US" b="1" i="0" dirty="0">
                <a:solidFill>
                  <a:srgbClr val="273239"/>
                </a:solidFill>
                <a:effectLst/>
                <a:latin typeface="Nunito"/>
              </a:rPr>
              <a:t>Step-2:</a:t>
            </a:r>
          </a:p>
          <a:p>
            <a:endParaRPr lang="en-US" b="1" dirty="0">
              <a:solidFill>
                <a:srgbClr val="273239"/>
              </a:solidFill>
              <a:latin typeface="Nunito"/>
            </a:endParaRPr>
          </a:p>
          <a:p>
            <a:r>
              <a:rPr lang="en-US" b="0" i="0" dirty="0">
                <a:solidFill>
                  <a:srgbClr val="273239"/>
                </a:solidFill>
                <a:effectLst/>
                <a:latin typeface="Nunito"/>
              </a:rPr>
              <a:t> In the </a:t>
            </a:r>
            <a:r>
              <a:rPr lang="en-US" b="1" i="0" dirty="0">
                <a:solidFill>
                  <a:srgbClr val="273239"/>
                </a:solidFill>
                <a:effectLst/>
                <a:latin typeface="Nunito"/>
              </a:rPr>
              <a:t>admin.py</a:t>
            </a:r>
            <a:r>
              <a:rPr lang="en-US" b="0" i="0" dirty="0">
                <a:solidFill>
                  <a:srgbClr val="273239"/>
                </a:solidFill>
                <a:effectLst/>
                <a:latin typeface="Nunito"/>
              </a:rPr>
              <a:t> file we will write the code given below to map each question with choices to select. Also, we will write the code to change the site header, site title, and </a:t>
            </a:r>
            <a:r>
              <a:rPr lang="en-US" b="0" i="0" dirty="0" err="1">
                <a:solidFill>
                  <a:srgbClr val="273239"/>
                </a:solidFill>
                <a:effectLst/>
                <a:latin typeface="Nunito"/>
              </a:rPr>
              <a:t>index_title</a:t>
            </a:r>
            <a:r>
              <a:rPr lang="en-US" b="0" i="0" dirty="0">
                <a:solidFill>
                  <a:srgbClr val="273239"/>
                </a:solidFill>
                <a:effectLst/>
                <a:latin typeface="Nunito"/>
              </a:rPr>
              <a:t>. Once this is done we can add questions and choices for the question from the admin panel.  </a:t>
            </a:r>
            <a:endParaRPr lang="en-US" dirty="0"/>
          </a:p>
        </p:txBody>
      </p:sp>
      <p:pic>
        <p:nvPicPr>
          <p:cNvPr id="3" name="Picture 2"/>
          <p:cNvPicPr>
            <a:picLocks noChangeAspect="1"/>
          </p:cNvPicPr>
          <p:nvPr/>
        </p:nvPicPr>
        <p:blipFill rotWithShape="1">
          <a:blip r:embed="rId2"/>
          <a:srcRect l="165" r="-165" b="10538"/>
          <a:stretch/>
        </p:blipFill>
        <p:spPr>
          <a:xfrm>
            <a:off x="128955" y="1829614"/>
            <a:ext cx="6482769" cy="428908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724" y="1829614"/>
            <a:ext cx="5149924" cy="4289084"/>
          </a:xfrm>
          <a:prstGeom prst="rect">
            <a:avLst/>
          </a:prstGeom>
        </p:spPr>
      </p:pic>
    </p:spTree>
    <p:extLst>
      <p:ext uri="{BB962C8B-B14F-4D97-AF65-F5344CB8AC3E}">
        <p14:creationId xmlns:p14="http://schemas.microsoft.com/office/powerpoint/2010/main" val="897299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62048" y="222838"/>
            <a:ext cx="1616789" cy="369332"/>
          </a:xfrm>
          <a:prstGeom prst="rect">
            <a:avLst/>
          </a:prstGeom>
        </p:spPr>
        <p:txBody>
          <a:bodyPr wrap="none">
            <a:spAutoFit/>
          </a:bodyPr>
          <a:lstStyle/>
          <a:p>
            <a:pPr fontAlgn="base"/>
            <a:r>
              <a:rPr lang="en-US" b="1" i="0" dirty="0">
                <a:solidFill>
                  <a:srgbClr val="273239"/>
                </a:solidFill>
                <a:effectLst/>
                <a:latin typeface="Nunito"/>
              </a:rPr>
              <a:t>Create Views</a:t>
            </a:r>
          </a:p>
        </p:txBody>
      </p:sp>
      <p:sp>
        <p:nvSpPr>
          <p:cNvPr id="3" name="Rectangle 2"/>
          <p:cNvSpPr/>
          <p:nvPr/>
        </p:nvSpPr>
        <p:spPr>
          <a:xfrm>
            <a:off x="447260" y="851417"/>
            <a:ext cx="10724322" cy="877163"/>
          </a:xfrm>
          <a:prstGeom prst="rect">
            <a:avLst/>
          </a:prstGeom>
        </p:spPr>
        <p:txBody>
          <a:bodyPr wrap="square">
            <a:spAutoFit/>
          </a:bodyPr>
          <a:lstStyle/>
          <a:p>
            <a:r>
              <a:rPr lang="en-US" sz="1700" b="0" i="0" dirty="0">
                <a:solidFill>
                  <a:srgbClr val="273239"/>
                </a:solidFill>
                <a:effectLst/>
                <a:latin typeface="Nunito"/>
              </a:rPr>
              <a:t>Now we will create the view of our application that will fetch the data from our database and will render the data in the ‘</a:t>
            </a:r>
            <a:r>
              <a:rPr lang="en-US" sz="1700" b="1" i="0" dirty="0">
                <a:solidFill>
                  <a:srgbClr val="273239"/>
                </a:solidFill>
                <a:effectLst/>
                <a:latin typeface="Nunito"/>
              </a:rPr>
              <a:t>template</a:t>
            </a:r>
            <a:r>
              <a:rPr lang="en-US" sz="1700" b="0" i="0" dirty="0">
                <a:solidFill>
                  <a:srgbClr val="273239"/>
                </a:solidFill>
                <a:effectLst/>
                <a:latin typeface="Nunito"/>
              </a:rPr>
              <a:t>‘ (we will create ‘template’ folder and the files inside this folder in the next section) of our application to display it to the user. </a:t>
            </a:r>
            <a:endParaRPr lang="en-US" sz="1700" dirty="0"/>
          </a:p>
        </p:txBody>
      </p:sp>
      <p:sp>
        <p:nvSpPr>
          <p:cNvPr id="4" name="Rectangle 3"/>
          <p:cNvSpPr/>
          <p:nvPr/>
        </p:nvSpPr>
        <p:spPr>
          <a:xfrm>
            <a:off x="298172" y="1853234"/>
            <a:ext cx="11022497" cy="477054"/>
          </a:xfrm>
          <a:prstGeom prst="rect">
            <a:avLst/>
          </a:prstGeom>
        </p:spPr>
        <p:txBody>
          <a:bodyPr wrap="square">
            <a:spAutoFit/>
          </a:bodyPr>
          <a:lstStyle/>
          <a:p>
            <a:r>
              <a:rPr lang="en-US" sz="2500" b="1" i="0" dirty="0">
                <a:solidFill>
                  <a:srgbClr val="273239"/>
                </a:solidFill>
                <a:effectLst/>
                <a:latin typeface="Nunito"/>
              </a:rPr>
              <a:t>Step-1: </a:t>
            </a:r>
            <a:r>
              <a:rPr lang="en-US" b="0" i="0" dirty="0">
                <a:solidFill>
                  <a:srgbClr val="273239"/>
                </a:solidFill>
                <a:effectLst/>
                <a:latin typeface="Nunito"/>
              </a:rPr>
              <a:t>Open </a:t>
            </a:r>
            <a:r>
              <a:rPr lang="en-US" b="1" i="0" dirty="0">
                <a:solidFill>
                  <a:srgbClr val="273239"/>
                </a:solidFill>
                <a:effectLst/>
                <a:latin typeface="Nunito"/>
              </a:rPr>
              <a:t>views.py</a:t>
            </a:r>
            <a:r>
              <a:rPr lang="en-US" b="0" i="0" dirty="0">
                <a:solidFill>
                  <a:srgbClr val="273239"/>
                </a:solidFill>
                <a:effectLst/>
                <a:latin typeface="Nunito"/>
              </a:rPr>
              <a:t> file and write down the code given below</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29" r="2767" b="10057"/>
          <a:stretch/>
        </p:blipFill>
        <p:spPr>
          <a:xfrm>
            <a:off x="1291256" y="2454942"/>
            <a:ext cx="9036328" cy="3648045"/>
          </a:xfrm>
          <a:prstGeom prst="rect">
            <a:avLst/>
          </a:prstGeom>
        </p:spPr>
      </p:pic>
    </p:spTree>
    <p:extLst>
      <p:ext uri="{BB962C8B-B14F-4D97-AF65-F5344CB8AC3E}">
        <p14:creationId xmlns:p14="http://schemas.microsoft.com/office/powerpoint/2010/main" val="1820439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7627" y="344701"/>
            <a:ext cx="11181522" cy="923330"/>
          </a:xfrm>
          <a:prstGeom prst="rect">
            <a:avLst/>
          </a:prstGeom>
        </p:spPr>
        <p:txBody>
          <a:bodyPr wrap="square">
            <a:spAutoFit/>
          </a:bodyPr>
          <a:lstStyle/>
          <a:p>
            <a:r>
              <a:rPr lang="en-US" b="1" i="0" dirty="0">
                <a:solidFill>
                  <a:srgbClr val="273239"/>
                </a:solidFill>
                <a:effectLst/>
                <a:latin typeface="Nunito"/>
              </a:rPr>
              <a:t>Step-2:</a:t>
            </a:r>
            <a:r>
              <a:rPr lang="en-US" b="0" i="0" dirty="0">
                <a:solidFill>
                  <a:srgbClr val="273239"/>
                </a:solidFill>
                <a:effectLst/>
                <a:latin typeface="Nunito"/>
              </a:rPr>
              <a:t> Create a file </a:t>
            </a:r>
            <a:r>
              <a:rPr lang="en-US" b="1" i="0" dirty="0">
                <a:solidFill>
                  <a:srgbClr val="273239"/>
                </a:solidFill>
                <a:effectLst/>
                <a:latin typeface="Nunito"/>
              </a:rPr>
              <a:t>urls.py</a:t>
            </a:r>
            <a:r>
              <a:rPr lang="en-US" b="0" i="0" dirty="0">
                <a:solidFill>
                  <a:srgbClr val="273239"/>
                </a:solidFill>
                <a:effectLst/>
                <a:latin typeface="Nunito"/>
              </a:rPr>
              <a:t> inside the pollster-&gt;polls folder to define the routing for all the methods we have implemented in views.py file (don’t get confused with the file inside the pollster-&gt;pollster-&gt;urls.py file). Below is the code of urls.py file… </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965" b="19921"/>
          <a:stretch/>
        </p:blipFill>
        <p:spPr>
          <a:xfrm>
            <a:off x="993913" y="1784866"/>
            <a:ext cx="9432235" cy="4290119"/>
          </a:xfrm>
          <a:prstGeom prst="rect">
            <a:avLst/>
          </a:prstGeom>
        </p:spPr>
      </p:pic>
    </p:spTree>
    <p:extLst>
      <p:ext uri="{BB962C8B-B14F-4D97-AF65-F5344CB8AC3E}">
        <p14:creationId xmlns:p14="http://schemas.microsoft.com/office/powerpoint/2010/main" val="357040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210" y="110053"/>
            <a:ext cx="7215807" cy="3108543"/>
          </a:xfrm>
          <a:prstGeom prst="rect">
            <a:avLst/>
          </a:prstGeom>
        </p:spPr>
        <p:txBody>
          <a:bodyPr wrap="square">
            <a:spAutoFit/>
          </a:bodyPr>
          <a:lstStyle/>
          <a:p>
            <a:pPr algn="ctr" fontAlgn="base"/>
            <a:r>
              <a:rPr lang="en-US" sz="2500" b="1" i="0" dirty="0">
                <a:solidFill>
                  <a:srgbClr val="273239"/>
                </a:solidFill>
                <a:effectLst/>
                <a:latin typeface="Nunito"/>
              </a:rPr>
              <a:t>Create Templates</a:t>
            </a:r>
          </a:p>
          <a:p>
            <a:pPr algn="ctr" fontAlgn="base"/>
            <a:endParaRPr lang="en-US" b="1" i="0" dirty="0">
              <a:solidFill>
                <a:srgbClr val="273239"/>
              </a:solidFill>
              <a:effectLst/>
              <a:latin typeface="Nunito"/>
            </a:endParaRPr>
          </a:p>
          <a:p>
            <a:pPr fontAlgn="base"/>
            <a:r>
              <a:rPr lang="en-US" b="1" i="0" dirty="0">
                <a:solidFill>
                  <a:srgbClr val="273239"/>
                </a:solidFill>
                <a:effectLst/>
                <a:latin typeface="Nunito"/>
              </a:rPr>
              <a:t>Step-1:</a:t>
            </a:r>
            <a:r>
              <a:rPr lang="en-US" b="0" i="0" dirty="0">
                <a:solidFill>
                  <a:srgbClr val="273239"/>
                </a:solidFill>
                <a:effectLst/>
                <a:latin typeface="Nunito"/>
              </a:rPr>
              <a:t>  </a:t>
            </a:r>
            <a:r>
              <a:rPr lang="en-US" sz="1500" b="0" i="0" dirty="0">
                <a:solidFill>
                  <a:srgbClr val="273239"/>
                </a:solidFill>
                <a:effectLst/>
                <a:latin typeface="Nunito"/>
              </a:rPr>
              <a:t>Follow the steps given below to create the front layout of the page. </a:t>
            </a:r>
          </a:p>
          <a:p>
            <a:pPr fontAlgn="base"/>
            <a:endParaRPr lang="en-US" sz="1500" b="0" i="0" dirty="0">
              <a:solidFill>
                <a:srgbClr val="273239"/>
              </a:solidFill>
              <a:effectLst/>
              <a:latin typeface="Nunito"/>
            </a:endParaRPr>
          </a:p>
          <a:p>
            <a:pPr marL="285750" indent="-285750" fontAlgn="base">
              <a:buFont typeface="Wingdings" panose="05000000000000000000" pitchFamily="2" charset="2"/>
              <a:buChar char="§"/>
            </a:pPr>
            <a:r>
              <a:rPr lang="en-US" sz="1500" b="0" i="0" dirty="0">
                <a:solidFill>
                  <a:srgbClr val="273239"/>
                </a:solidFill>
                <a:effectLst/>
                <a:latin typeface="Nunito"/>
              </a:rPr>
              <a:t>Create a folder ‘</a:t>
            </a:r>
            <a:r>
              <a:rPr lang="en-US" sz="1500" b="1" i="0" dirty="0">
                <a:solidFill>
                  <a:srgbClr val="273239"/>
                </a:solidFill>
                <a:effectLst/>
                <a:latin typeface="Nunito"/>
              </a:rPr>
              <a:t>templates</a:t>
            </a:r>
            <a:r>
              <a:rPr lang="en-US" sz="1500" b="0" i="0" dirty="0">
                <a:solidFill>
                  <a:srgbClr val="273239"/>
                </a:solidFill>
                <a:effectLst/>
                <a:latin typeface="Nunito"/>
              </a:rPr>
              <a:t>‘ in top-level pollster folder (alongside of polls and pollster) i.e. pollster-&gt; templates</a:t>
            </a:r>
          </a:p>
          <a:p>
            <a:pPr fontAlgn="base"/>
            <a:endParaRPr lang="en-US" sz="1500" b="0" i="0" dirty="0">
              <a:solidFill>
                <a:srgbClr val="273239"/>
              </a:solidFill>
              <a:effectLst/>
              <a:latin typeface="Nunito"/>
            </a:endParaRPr>
          </a:p>
          <a:p>
            <a:pPr marL="285750" indent="-285750" fontAlgn="base">
              <a:buFont typeface="Wingdings" panose="05000000000000000000" pitchFamily="2" charset="2"/>
              <a:buChar char="§"/>
            </a:pPr>
            <a:r>
              <a:rPr lang="en-US" sz="1500" b="0" i="0" dirty="0">
                <a:solidFill>
                  <a:srgbClr val="273239"/>
                </a:solidFill>
                <a:effectLst/>
                <a:latin typeface="Nunito"/>
              </a:rPr>
              <a:t>Create ‘</a:t>
            </a:r>
            <a:r>
              <a:rPr lang="en-US" sz="1500" b="1" i="0" dirty="0">
                <a:solidFill>
                  <a:srgbClr val="273239"/>
                </a:solidFill>
                <a:effectLst/>
                <a:latin typeface="Nunito"/>
              </a:rPr>
              <a:t>base.html</a:t>
            </a:r>
            <a:r>
              <a:rPr lang="en-US" sz="1500" b="0" i="0" dirty="0">
                <a:solidFill>
                  <a:srgbClr val="273239"/>
                </a:solidFill>
                <a:effectLst/>
                <a:latin typeface="Nunito"/>
              </a:rPr>
              <a:t>‘ file inside the template folder. We will define the head, body and navigation bar of our application in this file.</a:t>
            </a:r>
          </a:p>
          <a:p>
            <a:pPr marL="285750" indent="-285750" fontAlgn="base">
              <a:buFont typeface="Wingdings" panose="05000000000000000000" pitchFamily="2" charset="2"/>
              <a:buChar char="§"/>
            </a:pPr>
            <a:endParaRPr lang="en-US" sz="1500" b="0" i="0" dirty="0">
              <a:solidFill>
                <a:srgbClr val="273239"/>
              </a:solidFill>
              <a:effectLst/>
              <a:latin typeface="Nunito"/>
            </a:endParaRPr>
          </a:p>
          <a:p>
            <a:pPr marL="285750" indent="-285750" fontAlgn="base">
              <a:buFont typeface="Wingdings" panose="05000000000000000000" pitchFamily="2" charset="2"/>
              <a:buChar char="§"/>
            </a:pPr>
            <a:r>
              <a:rPr lang="en-US" sz="1500" b="0" i="0" dirty="0">
                <a:solidFill>
                  <a:srgbClr val="273239"/>
                </a:solidFill>
                <a:effectLst/>
                <a:latin typeface="Nunito"/>
              </a:rPr>
              <a:t>In the ‘templates’ folder create another folder ‘</a:t>
            </a:r>
            <a:r>
              <a:rPr lang="en-US" sz="1500" b="1" i="0" dirty="0">
                <a:solidFill>
                  <a:srgbClr val="273239"/>
                </a:solidFill>
                <a:effectLst/>
                <a:latin typeface="Nunito"/>
              </a:rPr>
              <a:t>polls</a:t>
            </a:r>
            <a:r>
              <a:rPr lang="en-US" sz="1500" b="0" i="0" dirty="0">
                <a:solidFill>
                  <a:srgbClr val="273239"/>
                </a:solidFill>
                <a:effectLst/>
                <a:latin typeface="Nunito"/>
              </a:rPr>
              <a:t>‘. In ‘polls’ folder create three files ‘</a:t>
            </a:r>
            <a:r>
              <a:rPr lang="en-US" sz="1500" b="1" i="0" dirty="0">
                <a:solidFill>
                  <a:srgbClr val="273239"/>
                </a:solidFill>
                <a:effectLst/>
                <a:latin typeface="Nunito"/>
              </a:rPr>
              <a:t>index.html</a:t>
            </a:r>
            <a:r>
              <a:rPr lang="en-US" sz="1500" b="0" i="0" dirty="0">
                <a:solidFill>
                  <a:srgbClr val="273239"/>
                </a:solidFill>
                <a:effectLst/>
                <a:latin typeface="Nunito"/>
              </a:rPr>
              <a:t>‘, ‘</a:t>
            </a:r>
            <a:r>
              <a:rPr lang="en-US" sz="1500" b="1" i="0" dirty="0">
                <a:solidFill>
                  <a:srgbClr val="273239"/>
                </a:solidFill>
                <a:effectLst/>
                <a:latin typeface="Nunito"/>
              </a:rPr>
              <a:t>results.html</a:t>
            </a:r>
            <a:r>
              <a:rPr lang="en-US" sz="1500" b="0" i="0" dirty="0">
                <a:solidFill>
                  <a:srgbClr val="273239"/>
                </a:solidFill>
                <a:effectLst/>
                <a:latin typeface="Nunito"/>
              </a:rPr>
              <a:t>‘ and ‘</a:t>
            </a:r>
            <a:r>
              <a:rPr lang="en-US" sz="1500" b="1" i="0" dirty="0">
                <a:solidFill>
                  <a:srgbClr val="273239"/>
                </a:solidFill>
                <a:effectLst/>
                <a:latin typeface="Nunito"/>
              </a:rPr>
              <a:t>detail.html</a:t>
            </a:r>
            <a:r>
              <a:rPr lang="en-US" sz="1500" b="0" i="0" dirty="0">
                <a:solidFill>
                  <a:srgbClr val="273239"/>
                </a:solidFill>
                <a:effectLst/>
                <a:latin typeface="Nunito"/>
              </a:rPr>
              <a:t>‘.</a:t>
            </a:r>
          </a:p>
        </p:txBody>
      </p:sp>
      <p:pic>
        <p:nvPicPr>
          <p:cNvPr id="3" name="Picture 2"/>
          <p:cNvPicPr>
            <a:picLocks noChangeAspect="1"/>
          </p:cNvPicPr>
          <p:nvPr/>
        </p:nvPicPr>
        <p:blipFill rotWithShape="1">
          <a:blip r:embed="rId2"/>
          <a:srcRect l="-44" t="-422" r="75119" b="14342"/>
          <a:stretch/>
        </p:blipFill>
        <p:spPr>
          <a:xfrm>
            <a:off x="7345017" y="361875"/>
            <a:ext cx="4601816" cy="5713441"/>
          </a:xfrm>
          <a:prstGeom prst="rect">
            <a:avLst/>
          </a:prstGeom>
        </p:spPr>
      </p:pic>
      <p:sp>
        <p:nvSpPr>
          <p:cNvPr id="4" name="Rectangle 3"/>
          <p:cNvSpPr/>
          <p:nvPr/>
        </p:nvSpPr>
        <p:spPr>
          <a:xfrm>
            <a:off x="359669" y="3930134"/>
            <a:ext cx="5827236" cy="369332"/>
          </a:xfrm>
          <a:prstGeom prst="rect">
            <a:avLst/>
          </a:prstGeom>
        </p:spPr>
        <p:txBody>
          <a:bodyPr wrap="none">
            <a:spAutoFit/>
          </a:bodyPr>
          <a:lstStyle/>
          <a:p>
            <a:r>
              <a:rPr lang="en-US" b="0" i="0" dirty="0">
                <a:solidFill>
                  <a:srgbClr val="273239"/>
                </a:solidFill>
                <a:effectLst/>
                <a:latin typeface="Nunito"/>
              </a:rPr>
              <a:t>The folder structure will look like the image given below</a:t>
            </a:r>
            <a:endParaRPr lang="en-US" dirty="0"/>
          </a:p>
        </p:txBody>
      </p:sp>
      <p:sp>
        <p:nvSpPr>
          <p:cNvPr id="5" name="Right Arrow 4"/>
          <p:cNvSpPr/>
          <p:nvPr/>
        </p:nvSpPr>
        <p:spPr>
          <a:xfrm>
            <a:off x="6390861" y="4015409"/>
            <a:ext cx="566530" cy="284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179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027" y="129209"/>
            <a:ext cx="11827564" cy="1969770"/>
          </a:xfrm>
          <a:prstGeom prst="rect">
            <a:avLst/>
          </a:prstGeom>
        </p:spPr>
        <p:txBody>
          <a:bodyPr wrap="square">
            <a:spAutoFit/>
          </a:bodyPr>
          <a:lstStyle/>
          <a:p>
            <a:r>
              <a:rPr lang="en-US" sz="2500" b="1" i="0" dirty="0">
                <a:solidFill>
                  <a:srgbClr val="273239"/>
                </a:solidFill>
                <a:effectLst/>
                <a:latin typeface="Nunito"/>
              </a:rPr>
              <a:t>Step-2:</a:t>
            </a:r>
          </a:p>
          <a:p>
            <a:endParaRPr lang="en-US" sz="2500" b="1" i="0" dirty="0">
              <a:solidFill>
                <a:srgbClr val="273239"/>
              </a:solidFill>
              <a:effectLst/>
              <a:latin typeface="Nunito"/>
            </a:endParaRPr>
          </a:p>
          <a:p>
            <a:r>
              <a:rPr lang="en-US" b="0" i="0" dirty="0">
                <a:solidFill>
                  <a:srgbClr val="273239"/>
                </a:solidFill>
                <a:effectLst/>
                <a:latin typeface="Nunito"/>
              </a:rPr>
              <a:t> By default </a:t>
            </a:r>
            <a:r>
              <a:rPr lang="en-US" b="0" i="0" dirty="0" err="1">
                <a:solidFill>
                  <a:srgbClr val="273239"/>
                </a:solidFill>
                <a:effectLst/>
                <a:latin typeface="Nunito"/>
              </a:rPr>
              <a:t>Django</a:t>
            </a:r>
            <a:r>
              <a:rPr lang="en-US" b="0" i="0" dirty="0">
                <a:solidFill>
                  <a:srgbClr val="273239"/>
                </a:solidFill>
                <a:effectLst/>
                <a:latin typeface="Nunito"/>
              </a:rPr>
              <a:t> will search the ‘template’ inside the ‘polls’ app but we have created a global ‘template’ folder which is outside the polls app. So in order to make it work, we need to define the ‘template’ folder path inside the settings.py file. Open </a:t>
            </a:r>
            <a:r>
              <a:rPr lang="en-US" b="1" i="0" dirty="0">
                <a:solidFill>
                  <a:srgbClr val="273239"/>
                </a:solidFill>
                <a:effectLst/>
                <a:latin typeface="Nunito"/>
              </a:rPr>
              <a:t>settings.py</a:t>
            </a:r>
            <a:r>
              <a:rPr lang="en-US" b="0" i="0" dirty="0">
                <a:solidFill>
                  <a:srgbClr val="273239"/>
                </a:solidFill>
                <a:effectLst/>
                <a:latin typeface="Nunito"/>
              </a:rPr>
              <a:t> file and add the code given below in the list ‘TEMPLATES’. In order to make the given code work add “</a:t>
            </a:r>
            <a:r>
              <a:rPr lang="en-US" b="1" i="0" dirty="0">
                <a:solidFill>
                  <a:srgbClr val="273239"/>
                </a:solidFill>
                <a:effectLst/>
                <a:latin typeface="Nunito"/>
              </a:rPr>
              <a:t>import </a:t>
            </a:r>
            <a:r>
              <a:rPr lang="en-US" b="1" i="0" dirty="0" err="1">
                <a:solidFill>
                  <a:srgbClr val="273239"/>
                </a:solidFill>
                <a:effectLst/>
                <a:latin typeface="Nunito"/>
              </a:rPr>
              <a:t>os</a:t>
            </a:r>
            <a:r>
              <a:rPr lang="en-US" b="0" i="0" dirty="0">
                <a:solidFill>
                  <a:srgbClr val="273239"/>
                </a:solidFill>
                <a:effectLst/>
                <a:latin typeface="Nunito"/>
              </a:rPr>
              <a:t>” in settings.py.</a:t>
            </a:r>
            <a:endParaRPr lang="en-US" dirty="0"/>
          </a:p>
        </p:txBody>
      </p:sp>
      <p:pic>
        <p:nvPicPr>
          <p:cNvPr id="3" name="Picture 2"/>
          <p:cNvPicPr>
            <a:picLocks noChangeAspect="1"/>
          </p:cNvPicPr>
          <p:nvPr/>
        </p:nvPicPr>
        <p:blipFill rotWithShape="1">
          <a:blip r:embed="rId2"/>
          <a:srcRect r="6958" b="15784"/>
          <a:stretch/>
        </p:blipFill>
        <p:spPr>
          <a:xfrm>
            <a:off x="236763" y="2163536"/>
            <a:ext cx="11749828" cy="4057649"/>
          </a:xfrm>
          <a:prstGeom prst="rect">
            <a:avLst/>
          </a:prstGeom>
        </p:spPr>
      </p:pic>
    </p:spTree>
    <p:extLst>
      <p:ext uri="{BB962C8B-B14F-4D97-AF65-F5344CB8AC3E}">
        <p14:creationId xmlns:p14="http://schemas.microsoft.com/office/powerpoint/2010/main" val="275866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346" y="198808"/>
            <a:ext cx="11981342" cy="1692771"/>
          </a:xfrm>
          <a:prstGeom prst="rect">
            <a:avLst/>
          </a:prstGeom>
        </p:spPr>
        <p:txBody>
          <a:bodyPr wrap="square">
            <a:spAutoFit/>
          </a:bodyPr>
          <a:lstStyle/>
          <a:p>
            <a:r>
              <a:rPr lang="en-US" sz="2500" b="1" i="0" dirty="0">
                <a:solidFill>
                  <a:srgbClr val="273239"/>
                </a:solidFill>
                <a:effectLst/>
                <a:latin typeface="Nunito"/>
              </a:rPr>
              <a:t>Step-3:</a:t>
            </a:r>
          </a:p>
          <a:p>
            <a:endParaRPr lang="en-US" sz="2500" b="1" dirty="0">
              <a:solidFill>
                <a:srgbClr val="273239"/>
              </a:solidFill>
              <a:latin typeface="Nunito"/>
            </a:endParaRPr>
          </a:p>
          <a:p>
            <a:r>
              <a:rPr lang="en-US" b="0" i="0" dirty="0">
                <a:solidFill>
                  <a:srgbClr val="273239"/>
                </a:solidFill>
                <a:effectLst/>
                <a:latin typeface="Nunito"/>
              </a:rPr>
              <a:t> Open </a:t>
            </a:r>
            <a:r>
              <a:rPr lang="en-US" b="1" i="0" dirty="0">
                <a:solidFill>
                  <a:srgbClr val="273239"/>
                </a:solidFill>
                <a:effectLst/>
                <a:latin typeface="Nunito"/>
              </a:rPr>
              <a:t>index.html</a:t>
            </a:r>
            <a:r>
              <a:rPr lang="en-US" b="0" i="0" dirty="0">
                <a:solidFill>
                  <a:srgbClr val="273239"/>
                </a:solidFill>
                <a:effectLst/>
                <a:latin typeface="Nunito"/>
              </a:rPr>
              <a:t> file and write the code given below. This file will display the </a:t>
            </a:r>
            <a:r>
              <a:rPr lang="en-US" b="1" i="0" dirty="0">
                <a:solidFill>
                  <a:srgbClr val="273239"/>
                </a:solidFill>
                <a:effectLst/>
                <a:latin typeface="Nunito"/>
              </a:rPr>
              <a:t>list of questions</a:t>
            </a:r>
            <a:r>
              <a:rPr lang="en-US" b="0" i="0" dirty="0">
                <a:solidFill>
                  <a:srgbClr val="273239"/>
                </a:solidFill>
                <a:effectLst/>
                <a:latin typeface="Nunito"/>
              </a:rPr>
              <a:t> which are stored in our database. Also, two buttons will be displayed to the user. One for the </a:t>
            </a:r>
            <a:r>
              <a:rPr lang="en-US" b="1" i="0" dirty="0">
                <a:solidFill>
                  <a:srgbClr val="273239"/>
                </a:solidFill>
                <a:effectLst/>
                <a:latin typeface="Nunito"/>
              </a:rPr>
              <a:t>voting </a:t>
            </a:r>
            <a:r>
              <a:rPr lang="en-US" b="0" i="0" dirty="0">
                <a:solidFill>
                  <a:srgbClr val="273239"/>
                </a:solidFill>
                <a:effectLst/>
                <a:latin typeface="Nunito"/>
              </a:rPr>
              <a:t>(we will create a detail.html file for voting) and the other one is to check the </a:t>
            </a:r>
            <a:r>
              <a:rPr lang="en-US" b="1" i="0" dirty="0">
                <a:solidFill>
                  <a:srgbClr val="273239"/>
                </a:solidFill>
                <a:effectLst/>
                <a:latin typeface="Nunito"/>
              </a:rPr>
              <a:t>results </a:t>
            </a:r>
            <a:r>
              <a:rPr lang="en-US" b="0" i="0" dirty="0">
                <a:solidFill>
                  <a:srgbClr val="273239"/>
                </a:solidFill>
                <a:effectLst/>
                <a:latin typeface="Nunito"/>
              </a:rPr>
              <a:t>(we will create results.html file for results). </a:t>
            </a:r>
            <a:endParaRPr lang="en-US" dirty="0"/>
          </a:p>
        </p:txBody>
      </p:sp>
      <p:pic>
        <p:nvPicPr>
          <p:cNvPr id="3" name="Picture 2"/>
          <p:cNvPicPr>
            <a:picLocks noChangeAspect="1"/>
          </p:cNvPicPr>
          <p:nvPr/>
        </p:nvPicPr>
        <p:blipFill rotWithShape="1">
          <a:blip r:embed="rId2"/>
          <a:srcRect r="3176" b="8351"/>
          <a:stretch/>
        </p:blipFill>
        <p:spPr>
          <a:xfrm>
            <a:off x="237066" y="2094780"/>
            <a:ext cx="11729155" cy="4125398"/>
          </a:xfrm>
          <a:prstGeom prst="rect">
            <a:avLst/>
          </a:prstGeom>
        </p:spPr>
      </p:pic>
    </p:spTree>
    <p:extLst>
      <p:ext uri="{BB962C8B-B14F-4D97-AF65-F5344CB8AC3E}">
        <p14:creationId xmlns:p14="http://schemas.microsoft.com/office/powerpoint/2010/main" val="349293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1244" y="237067"/>
            <a:ext cx="11017956" cy="2077492"/>
          </a:xfrm>
          <a:prstGeom prst="rect">
            <a:avLst/>
          </a:prstGeom>
        </p:spPr>
        <p:txBody>
          <a:bodyPr wrap="square">
            <a:spAutoFit/>
          </a:bodyPr>
          <a:lstStyle/>
          <a:p>
            <a:r>
              <a:rPr lang="en-US" sz="2500" b="1" i="0" dirty="0">
                <a:solidFill>
                  <a:srgbClr val="273239"/>
                </a:solidFill>
                <a:effectLst/>
                <a:latin typeface="Nunito"/>
              </a:rPr>
              <a:t>Step-4:</a:t>
            </a:r>
          </a:p>
          <a:p>
            <a:endParaRPr lang="en-US" sz="2500" b="1" i="0" dirty="0">
              <a:solidFill>
                <a:srgbClr val="273239"/>
              </a:solidFill>
              <a:effectLst/>
              <a:latin typeface="Nunito"/>
            </a:endParaRPr>
          </a:p>
          <a:p>
            <a:r>
              <a:rPr lang="en-US" sz="2500" b="1" dirty="0">
                <a:solidFill>
                  <a:srgbClr val="273239"/>
                </a:solidFill>
                <a:latin typeface="Nunito"/>
              </a:rPr>
              <a:t> </a:t>
            </a:r>
            <a:r>
              <a:rPr lang="en-US" b="0" i="0" dirty="0">
                <a:solidFill>
                  <a:srgbClr val="273239"/>
                </a:solidFill>
                <a:effectLst/>
                <a:latin typeface="Nunito"/>
              </a:rPr>
              <a:t> Open </a:t>
            </a:r>
            <a:r>
              <a:rPr lang="en-US" b="1" i="0" dirty="0">
                <a:solidFill>
                  <a:srgbClr val="273239"/>
                </a:solidFill>
                <a:effectLst/>
                <a:latin typeface="Nunito"/>
              </a:rPr>
              <a:t>detail.html</a:t>
            </a:r>
            <a:r>
              <a:rPr lang="en-US" b="0" i="0" dirty="0">
                <a:solidFill>
                  <a:srgbClr val="273239"/>
                </a:solidFill>
                <a:effectLst/>
                <a:latin typeface="Nunito"/>
              </a:rPr>
              <a:t> file and write the code given below. This file will be responsible for voting on specific questions. Whatever question a user will select for voting from the list of the question (index.html file), that specific question and the choices for the question will be displayed on this page. A user will be allowed to select one choice and give voting by clicking on the vote button. </a:t>
            </a:r>
            <a:endParaRPr lang="en-US" dirty="0"/>
          </a:p>
        </p:txBody>
      </p:sp>
      <p:pic>
        <p:nvPicPr>
          <p:cNvPr id="3" name="Picture 2"/>
          <p:cNvPicPr>
            <a:picLocks noChangeAspect="1"/>
          </p:cNvPicPr>
          <p:nvPr/>
        </p:nvPicPr>
        <p:blipFill rotWithShape="1">
          <a:blip r:embed="rId2"/>
          <a:srcRect r="658" b="14488"/>
          <a:stretch/>
        </p:blipFill>
        <p:spPr>
          <a:xfrm>
            <a:off x="288758" y="2466679"/>
            <a:ext cx="11636943" cy="3760865"/>
          </a:xfrm>
          <a:prstGeom prst="rect">
            <a:avLst/>
          </a:prstGeom>
        </p:spPr>
      </p:pic>
    </p:spTree>
    <p:extLst>
      <p:ext uri="{BB962C8B-B14F-4D97-AF65-F5344CB8AC3E}">
        <p14:creationId xmlns:p14="http://schemas.microsoft.com/office/powerpoint/2010/main" val="474088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68" y="265745"/>
            <a:ext cx="9560631" cy="553998"/>
          </a:xfrm>
          <a:prstGeom prst="rect">
            <a:avLst/>
          </a:prstGeom>
        </p:spPr>
        <p:txBody>
          <a:bodyPr wrap="square">
            <a:spAutoFit/>
          </a:bodyPr>
          <a:lstStyle/>
          <a:p>
            <a:pPr algn="ctr" fontAlgn="base"/>
            <a:r>
              <a:rPr lang="en-US" sz="3000" b="1" i="0" dirty="0">
                <a:solidFill>
                  <a:srgbClr val="FF0000"/>
                </a:solidFill>
                <a:effectLst/>
                <a:latin typeface="Source Sans 3"/>
              </a:rPr>
              <a:t>Voting System Project Using </a:t>
            </a:r>
            <a:r>
              <a:rPr lang="en-US" sz="3000" b="1" i="0" dirty="0" err="1">
                <a:solidFill>
                  <a:srgbClr val="FF0000"/>
                </a:solidFill>
                <a:effectLst/>
                <a:latin typeface="Source Sans 3"/>
              </a:rPr>
              <a:t>Django</a:t>
            </a:r>
            <a:r>
              <a:rPr lang="en-US" sz="3000" b="1" i="0" dirty="0">
                <a:solidFill>
                  <a:srgbClr val="FF0000"/>
                </a:solidFill>
                <a:effectLst/>
                <a:latin typeface="Source Sans 3"/>
              </a:rPr>
              <a:t> Framework</a:t>
            </a:r>
          </a:p>
        </p:txBody>
      </p:sp>
      <p:sp>
        <p:nvSpPr>
          <p:cNvPr id="3" name="Rectangle 2"/>
          <p:cNvSpPr/>
          <p:nvPr/>
        </p:nvSpPr>
        <p:spPr>
          <a:xfrm>
            <a:off x="192087" y="1394231"/>
            <a:ext cx="9787849" cy="4985980"/>
          </a:xfrm>
          <a:prstGeom prst="rect">
            <a:avLst/>
          </a:prstGeom>
        </p:spPr>
        <p:txBody>
          <a:bodyPr wrap="square">
            <a:spAutoFit/>
          </a:bodyPr>
          <a:lstStyle/>
          <a:p>
            <a:pPr fontAlgn="base"/>
            <a:r>
              <a:rPr lang="en-US" sz="2400" b="1" i="0" dirty="0">
                <a:solidFill>
                  <a:srgbClr val="273239"/>
                </a:solidFill>
                <a:effectLst/>
                <a:latin typeface="Nunito"/>
              </a:rPr>
              <a:t>Project Title</a:t>
            </a:r>
            <a:r>
              <a:rPr lang="en-US" sz="2800" b="1" i="0" dirty="0">
                <a:solidFill>
                  <a:srgbClr val="273239"/>
                </a:solidFill>
                <a:effectLst/>
                <a:latin typeface="Nunito"/>
              </a:rPr>
              <a:t>: </a:t>
            </a:r>
            <a:r>
              <a:rPr lang="en-US" sz="2200" b="0" i="0" dirty="0">
                <a:solidFill>
                  <a:srgbClr val="273239"/>
                </a:solidFill>
                <a:effectLst/>
                <a:latin typeface="Nunito"/>
              </a:rPr>
              <a:t> Voting web application using </a:t>
            </a:r>
            <a:r>
              <a:rPr lang="en-US" sz="2200" b="0" i="0" dirty="0" err="1">
                <a:solidFill>
                  <a:srgbClr val="273239"/>
                </a:solidFill>
                <a:effectLst/>
                <a:latin typeface="Nunito"/>
              </a:rPr>
              <a:t>Django</a:t>
            </a:r>
            <a:r>
              <a:rPr lang="en-US" sz="2200" b="0" i="0" dirty="0">
                <a:solidFill>
                  <a:srgbClr val="273239"/>
                </a:solidFill>
                <a:effectLst/>
                <a:latin typeface="Nunito"/>
              </a:rPr>
              <a:t> framework</a:t>
            </a:r>
          </a:p>
          <a:p>
            <a:pPr fontAlgn="base"/>
            <a:br>
              <a:rPr lang="en-US" sz="2200" b="0" i="0" dirty="0">
                <a:solidFill>
                  <a:srgbClr val="273239"/>
                </a:solidFill>
                <a:effectLst/>
                <a:latin typeface="Nunito"/>
              </a:rPr>
            </a:br>
            <a:r>
              <a:rPr lang="en-US" sz="2400" b="1" i="0" dirty="0">
                <a:solidFill>
                  <a:srgbClr val="273239"/>
                </a:solidFill>
                <a:effectLst/>
                <a:latin typeface="Nunito"/>
              </a:rPr>
              <a:t>Type of Application (Category):</a:t>
            </a:r>
            <a:r>
              <a:rPr lang="en-US" sz="2200" b="0" i="0" dirty="0">
                <a:solidFill>
                  <a:srgbClr val="273239"/>
                </a:solidFill>
                <a:effectLst/>
                <a:latin typeface="Nunito"/>
              </a:rPr>
              <a:t> Web application.</a:t>
            </a:r>
          </a:p>
          <a:p>
            <a:pPr fontAlgn="base"/>
            <a:endParaRPr lang="en-US" sz="2200" b="0" i="0" dirty="0">
              <a:solidFill>
                <a:srgbClr val="273239"/>
              </a:solidFill>
              <a:effectLst/>
              <a:latin typeface="Nunito"/>
            </a:endParaRPr>
          </a:p>
          <a:p>
            <a:pPr fontAlgn="base"/>
            <a:r>
              <a:rPr lang="en-US" sz="2400" b="1" i="0" dirty="0">
                <a:solidFill>
                  <a:srgbClr val="273239"/>
                </a:solidFill>
                <a:effectLst/>
                <a:latin typeface="Nunito"/>
              </a:rPr>
              <a:t>Introduction</a:t>
            </a:r>
            <a:r>
              <a:rPr lang="en-US" sz="2200" b="1" i="0" dirty="0">
                <a:solidFill>
                  <a:srgbClr val="273239"/>
                </a:solidFill>
                <a:effectLst/>
                <a:latin typeface="Nunito"/>
              </a:rPr>
              <a:t>:</a:t>
            </a:r>
            <a:r>
              <a:rPr lang="en-US" sz="2200" b="0" i="0" dirty="0">
                <a:solidFill>
                  <a:srgbClr val="273239"/>
                </a:solidFill>
                <a:effectLst/>
                <a:latin typeface="Nunito"/>
              </a:rPr>
              <a:t> </a:t>
            </a:r>
          </a:p>
          <a:p>
            <a:pPr fontAlgn="base"/>
            <a:endParaRPr lang="en-US" sz="2200" b="0" i="0" dirty="0">
              <a:solidFill>
                <a:srgbClr val="273239"/>
              </a:solidFill>
              <a:effectLst/>
              <a:latin typeface="Nunito"/>
            </a:endParaRPr>
          </a:p>
          <a:p>
            <a:pPr fontAlgn="base"/>
            <a:r>
              <a:rPr lang="en-US" sz="2200" b="0" i="0" dirty="0">
                <a:solidFill>
                  <a:srgbClr val="273239"/>
                </a:solidFill>
                <a:effectLst/>
                <a:latin typeface="Nunito"/>
              </a:rPr>
              <a:t>We will create a pollster (voting system) web application using </a:t>
            </a:r>
            <a:r>
              <a:rPr lang="en-US" sz="2200" b="0" i="0" dirty="0" err="1">
                <a:solidFill>
                  <a:srgbClr val="273239"/>
                </a:solidFill>
                <a:effectLst/>
                <a:latin typeface="Nunito"/>
              </a:rPr>
              <a:t>Django</a:t>
            </a:r>
            <a:r>
              <a:rPr lang="en-US" sz="2200" b="0" i="0" dirty="0">
                <a:solidFill>
                  <a:srgbClr val="273239"/>
                </a:solidFill>
                <a:effectLst/>
                <a:latin typeface="Nunito"/>
              </a:rPr>
              <a:t>. This application will conduct a series of questions along with many choices. A user will be allowed to give voting for that question by selecting a choice. Based on the answer the total votes will be calculated and it will be displayed to the user. Users can also check the result of the total votes for specific questions on the website directly. We will also build the admin part of this project. Admin user will be allowed to add questions and manage questions in the application. </a:t>
            </a:r>
          </a:p>
        </p:txBody>
      </p:sp>
    </p:spTree>
    <p:extLst>
      <p:ext uri="{BB962C8B-B14F-4D97-AF65-F5344CB8AC3E}">
        <p14:creationId xmlns:p14="http://schemas.microsoft.com/office/powerpoint/2010/main" val="2861753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504" y="202132"/>
            <a:ext cx="11800573" cy="1308050"/>
          </a:xfrm>
          <a:prstGeom prst="rect">
            <a:avLst/>
          </a:prstGeom>
        </p:spPr>
        <p:txBody>
          <a:bodyPr wrap="square">
            <a:spAutoFit/>
          </a:bodyPr>
          <a:lstStyle/>
          <a:p>
            <a:r>
              <a:rPr lang="en-US" sz="2500" b="1" i="0" dirty="0">
                <a:solidFill>
                  <a:srgbClr val="273239"/>
                </a:solidFill>
                <a:effectLst/>
                <a:latin typeface="Nunito"/>
              </a:rPr>
              <a:t>Step-5:</a:t>
            </a:r>
            <a:r>
              <a:rPr lang="en-US" b="0" i="0" dirty="0">
                <a:solidFill>
                  <a:srgbClr val="273239"/>
                </a:solidFill>
                <a:effectLst/>
                <a:latin typeface="Nunito"/>
              </a:rPr>
              <a:t> </a:t>
            </a:r>
          </a:p>
          <a:p>
            <a:endParaRPr lang="en-US" dirty="0">
              <a:solidFill>
                <a:srgbClr val="273239"/>
              </a:solidFill>
              <a:latin typeface="Nunito"/>
            </a:endParaRPr>
          </a:p>
          <a:p>
            <a:r>
              <a:rPr lang="en-US" b="0" i="0" dirty="0">
                <a:solidFill>
                  <a:srgbClr val="273239"/>
                </a:solidFill>
                <a:effectLst/>
                <a:latin typeface="Nunito"/>
              </a:rPr>
              <a:t>Open </a:t>
            </a:r>
            <a:r>
              <a:rPr lang="en-US" b="1" i="0" dirty="0">
                <a:solidFill>
                  <a:srgbClr val="273239"/>
                </a:solidFill>
                <a:effectLst/>
                <a:latin typeface="Nunito"/>
              </a:rPr>
              <a:t>results.html</a:t>
            </a:r>
            <a:r>
              <a:rPr lang="en-US" b="0" i="0" dirty="0">
                <a:solidFill>
                  <a:srgbClr val="273239"/>
                </a:solidFill>
                <a:effectLst/>
                <a:latin typeface="Nunito"/>
              </a:rPr>
              <a:t> file and write the code given below. This file will display the result of total votes on a specific question whatever question the user will select (from the index.html file) to check the result. </a:t>
            </a:r>
            <a:endParaRPr lang="en-US" dirty="0"/>
          </a:p>
        </p:txBody>
      </p:sp>
      <p:pic>
        <p:nvPicPr>
          <p:cNvPr id="3" name="Picture 2"/>
          <p:cNvPicPr>
            <a:picLocks noChangeAspect="1"/>
          </p:cNvPicPr>
          <p:nvPr/>
        </p:nvPicPr>
        <p:blipFill rotWithShape="1">
          <a:blip r:embed="rId2"/>
          <a:srcRect b="15451"/>
          <a:stretch/>
        </p:blipFill>
        <p:spPr>
          <a:xfrm>
            <a:off x="280416" y="1644294"/>
            <a:ext cx="11712661" cy="4331963"/>
          </a:xfrm>
          <a:prstGeom prst="rect">
            <a:avLst/>
          </a:prstGeom>
        </p:spPr>
      </p:pic>
    </p:spTree>
    <p:extLst>
      <p:ext uri="{BB962C8B-B14F-4D97-AF65-F5344CB8AC3E}">
        <p14:creationId xmlns:p14="http://schemas.microsoft.com/office/powerpoint/2010/main" val="226388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1376" y="215361"/>
            <a:ext cx="11558016" cy="1692771"/>
          </a:xfrm>
          <a:prstGeom prst="rect">
            <a:avLst/>
          </a:prstGeom>
        </p:spPr>
        <p:txBody>
          <a:bodyPr wrap="square">
            <a:spAutoFit/>
          </a:bodyPr>
          <a:lstStyle/>
          <a:p>
            <a:r>
              <a:rPr lang="en-US" sz="2500" b="1" i="0" dirty="0">
                <a:solidFill>
                  <a:srgbClr val="273239"/>
                </a:solidFill>
                <a:effectLst/>
                <a:latin typeface="Nunito"/>
              </a:rPr>
              <a:t>Step-6:</a:t>
            </a:r>
            <a:r>
              <a:rPr lang="en-US" sz="2500" b="0" i="0" dirty="0">
                <a:solidFill>
                  <a:srgbClr val="273239"/>
                </a:solidFill>
                <a:effectLst/>
                <a:latin typeface="Nunito"/>
              </a:rPr>
              <a:t> </a:t>
            </a:r>
          </a:p>
          <a:p>
            <a:endParaRPr lang="en-US" sz="2500" dirty="0">
              <a:solidFill>
                <a:srgbClr val="273239"/>
              </a:solidFill>
              <a:latin typeface="Nunito"/>
            </a:endParaRPr>
          </a:p>
          <a:p>
            <a:r>
              <a:rPr lang="en-US" b="0" i="0" dirty="0">
                <a:solidFill>
                  <a:srgbClr val="273239"/>
                </a:solidFill>
                <a:effectLst/>
                <a:latin typeface="Nunito"/>
              </a:rPr>
              <a:t>Let’s create the </a:t>
            </a:r>
            <a:r>
              <a:rPr lang="en-US" b="1" i="0" dirty="0">
                <a:solidFill>
                  <a:srgbClr val="273239"/>
                </a:solidFill>
                <a:effectLst/>
                <a:latin typeface="Nunito"/>
              </a:rPr>
              <a:t>navigation </a:t>
            </a:r>
            <a:r>
              <a:rPr lang="en-US" b="0" i="0" dirty="0">
                <a:solidFill>
                  <a:srgbClr val="273239"/>
                </a:solidFill>
                <a:effectLst/>
                <a:latin typeface="Nunito"/>
              </a:rPr>
              <a:t>bar for our application. Create a folder ‘</a:t>
            </a:r>
            <a:r>
              <a:rPr lang="en-US" b="1" i="0" dirty="0">
                <a:solidFill>
                  <a:srgbClr val="273239"/>
                </a:solidFill>
                <a:effectLst/>
                <a:latin typeface="Nunito"/>
              </a:rPr>
              <a:t>partials</a:t>
            </a:r>
            <a:r>
              <a:rPr lang="en-US" b="0" i="0" dirty="0">
                <a:solidFill>
                  <a:srgbClr val="273239"/>
                </a:solidFill>
                <a:effectLst/>
                <a:latin typeface="Nunito"/>
              </a:rPr>
              <a:t>‘ inside the folder ‘templates’ and then create a file ‘</a:t>
            </a:r>
            <a:r>
              <a:rPr lang="en-US" b="1" i="0" dirty="0">
                <a:solidFill>
                  <a:srgbClr val="273239"/>
                </a:solidFill>
                <a:effectLst/>
                <a:latin typeface="Nunito"/>
              </a:rPr>
              <a:t>_navbar.html</a:t>
            </a:r>
            <a:r>
              <a:rPr lang="en-US" b="0" i="0" dirty="0">
                <a:solidFill>
                  <a:srgbClr val="273239"/>
                </a:solidFill>
                <a:effectLst/>
                <a:latin typeface="Nunito"/>
              </a:rPr>
              <a:t>‘ inside the ‘partial’ folder. File structure will be templates-&gt;partials-&gt;_navbar.html. Write the code given below in this file.</a:t>
            </a:r>
            <a:endParaRPr lang="en-US" dirty="0"/>
          </a:p>
        </p:txBody>
      </p:sp>
      <p:pic>
        <p:nvPicPr>
          <p:cNvPr id="3" name="Picture 2"/>
          <p:cNvPicPr>
            <a:picLocks noChangeAspect="1"/>
          </p:cNvPicPr>
          <p:nvPr/>
        </p:nvPicPr>
        <p:blipFill rotWithShape="1">
          <a:blip r:embed="rId2"/>
          <a:srcRect b="32841"/>
          <a:stretch/>
        </p:blipFill>
        <p:spPr>
          <a:xfrm>
            <a:off x="426202" y="2056177"/>
            <a:ext cx="10856563" cy="4101263"/>
          </a:xfrm>
          <a:prstGeom prst="rect">
            <a:avLst/>
          </a:prstGeom>
        </p:spPr>
      </p:pic>
    </p:spTree>
    <p:extLst>
      <p:ext uri="{BB962C8B-B14F-4D97-AF65-F5344CB8AC3E}">
        <p14:creationId xmlns:p14="http://schemas.microsoft.com/office/powerpoint/2010/main" val="1798132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550" y="188007"/>
            <a:ext cx="11938474" cy="1862048"/>
          </a:xfrm>
          <a:prstGeom prst="rect">
            <a:avLst/>
          </a:prstGeom>
        </p:spPr>
        <p:txBody>
          <a:bodyPr wrap="square">
            <a:spAutoFit/>
          </a:bodyPr>
          <a:lstStyle/>
          <a:p>
            <a:r>
              <a:rPr lang="en-US" sz="2500" b="1" i="0" dirty="0">
                <a:solidFill>
                  <a:srgbClr val="273239"/>
                </a:solidFill>
                <a:effectLst/>
                <a:latin typeface="Nunito"/>
              </a:rPr>
              <a:t>Step-7:</a:t>
            </a:r>
          </a:p>
          <a:p>
            <a:endParaRPr lang="en-US" b="1" dirty="0">
              <a:solidFill>
                <a:srgbClr val="273239"/>
              </a:solidFill>
              <a:latin typeface="Nunito"/>
            </a:endParaRPr>
          </a:p>
          <a:p>
            <a:r>
              <a:rPr lang="en-US" b="0" i="0" dirty="0">
                <a:solidFill>
                  <a:srgbClr val="273239"/>
                </a:solidFill>
                <a:effectLst/>
                <a:latin typeface="Nunito"/>
              </a:rPr>
              <a:t> We haven’t included the head and body tag in every single HTML file we have created till now. We can write these codes in just one single file </a:t>
            </a:r>
            <a:r>
              <a:rPr lang="en-US" b="1" i="0" dirty="0">
                <a:solidFill>
                  <a:srgbClr val="273239"/>
                </a:solidFill>
                <a:effectLst/>
                <a:latin typeface="Nunito"/>
              </a:rPr>
              <a:t>base.html</a:t>
            </a:r>
            <a:r>
              <a:rPr lang="en-US" b="0" i="0" dirty="0">
                <a:solidFill>
                  <a:srgbClr val="273239"/>
                </a:solidFill>
                <a:effectLst/>
                <a:latin typeface="Nunito"/>
              </a:rPr>
              <a:t> and we can give the layout to our page. We will also bring our navigation bar(_navbar.html file) on this page. So open </a:t>
            </a:r>
            <a:r>
              <a:rPr lang="en-US" b="1" i="0" dirty="0">
                <a:solidFill>
                  <a:srgbClr val="273239"/>
                </a:solidFill>
                <a:effectLst/>
                <a:latin typeface="Nunito"/>
              </a:rPr>
              <a:t>base.html</a:t>
            </a:r>
            <a:r>
              <a:rPr lang="en-US" b="0" i="0" dirty="0">
                <a:solidFill>
                  <a:srgbClr val="273239"/>
                </a:solidFill>
                <a:effectLst/>
                <a:latin typeface="Nunito"/>
              </a:rPr>
              <a:t> file inside the ‘template’ folder and write down the code given below. </a:t>
            </a:r>
            <a:endParaRPr lang="en-US" dirty="0"/>
          </a:p>
        </p:txBody>
      </p:sp>
      <p:pic>
        <p:nvPicPr>
          <p:cNvPr id="3" name="Picture 2"/>
          <p:cNvPicPr>
            <a:picLocks noChangeAspect="1"/>
          </p:cNvPicPr>
          <p:nvPr/>
        </p:nvPicPr>
        <p:blipFill rotWithShape="1">
          <a:blip r:embed="rId2"/>
          <a:srcRect r="5394" b="15348"/>
          <a:stretch/>
        </p:blipFill>
        <p:spPr>
          <a:xfrm>
            <a:off x="102550" y="2050055"/>
            <a:ext cx="11800979" cy="3942531"/>
          </a:xfrm>
          <a:prstGeom prst="rect">
            <a:avLst/>
          </a:prstGeom>
        </p:spPr>
      </p:pic>
    </p:spTree>
    <p:extLst>
      <p:ext uri="{BB962C8B-B14F-4D97-AF65-F5344CB8AC3E}">
        <p14:creationId xmlns:p14="http://schemas.microsoft.com/office/powerpoint/2010/main" val="407223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6011" y="231713"/>
            <a:ext cx="2480166" cy="369332"/>
          </a:xfrm>
          <a:prstGeom prst="rect">
            <a:avLst/>
          </a:prstGeom>
        </p:spPr>
        <p:txBody>
          <a:bodyPr wrap="none">
            <a:spAutoFit/>
          </a:bodyPr>
          <a:lstStyle/>
          <a:p>
            <a:pPr fontAlgn="base"/>
            <a:r>
              <a:rPr lang="en-US" b="1" i="0" dirty="0">
                <a:solidFill>
                  <a:srgbClr val="273239"/>
                </a:solidFill>
                <a:effectLst/>
                <a:latin typeface="Nunito"/>
              </a:rPr>
              <a:t>Create Landing Page</a:t>
            </a:r>
          </a:p>
        </p:txBody>
      </p:sp>
      <p:sp>
        <p:nvSpPr>
          <p:cNvPr id="3" name="Rectangle 2"/>
          <p:cNvSpPr/>
          <p:nvPr/>
        </p:nvSpPr>
        <p:spPr>
          <a:xfrm>
            <a:off x="410935" y="601045"/>
            <a:ext cx="11198679" cy="1754326"/>
          </a:xfrm>
          <a:prstGeom prst="rect">
            <a:avLst/>
          </a:prstGeom>
        </p:spPr>
        <p:txBody>
          <a:bodyPr wrap="square">
            <a:spAutoFit/>
          </a:bodyPr>
          <a:lstStyle/>
          <a:p>
            <a:pPr fontAlgn="base"/>
            <a:r>
              <a:rPr lang="en-US" b="0" i="0" dirty="0">
                <a:solidFill>
                  <a:srgbClr val="273239"/>
                </a:solidFill>
                <a:effectLst/>
                <a:latin typeface="Nunito"/>
              </a:rPr>
              <a:t>The URL </a:t>
            </a:r>
            <a:r>
              <a:rPr lang="en-US" b="1" i="0" dirty="0">
                <a:solidFill>
                  <a:srgbClr val="273239"/>
                </a:solidFill>
                <a:effectLst/>
                <a:latin typeface="Nunito"/>
              </a:rPr>
              <a:t>http://127.0.0.1:8000/</a:t>
            </a:r>
            <a:r>
              <a:rPr lang="en-US" b="0" i="0" dirty="0">
                <a:solidFill>
                  <a:srgbClr val="273239"/>
                </a:solidFill>
                <a:effectLst/>
                <a:latin typeface="Nunito"/>
              </a:rPr>
              <a:t> should display a landing page for our web application. So to create a landing page we will follow the step given below. </a:t>
            </a:r>
          </a:p>
          <a:p>
            <a:pPr fontAlgn="base"/>
            <a:endParaRPr lang="en-US" b="0" i="0" dirty="0">
              <a:solidFill>
                <a:srgbClr val="273239"/>
              </a:solidFill>
              <a:effectLst/>
              <a:latin typeface="Nunito"/>
            </a:endParaRPr>
          </a:p>
          <a:p>
            <a:pPr fontAlgn="base"/>
            <a:r>
              <a:rPr lang="en-US" b="1" i="0" dirty="0">
                <a:solidFill>
                  <a:srgbClr val="273239"/>
                </a:solidFill>
                <a:effectLst/>
                <a:latin typeface="Nunito"/>
              </a:rPr>
              <a:t>Step-1</a:t>
            </a:r>
            <a:r>
              <a:rPr lang="en-US" b="0" i="0" dirty="0">
                <a:solidFill>
                  <a:srgbClr val="273239"/>
                </a:solidFill>
                <a:effectLst/>
                <a:latin typeface="Nunito"/>
              </a:rPr>
              <a:t> </a:t>
            </a:r>
            <a:r>
              <a:rPr lang="en-US" b="1" i="0" dirty="0">
                <a:solidFill>
                  <a:srgbClr val="273239"/>
                </a:solidFill>
                <a:effectLst/>
                <a:latin typeface="Nunito"/>
              </a:rPr>
              <a:t>:</a:t>
            </a:r>
          </a:p>
          <a:p>
            <a:pPr fontAlgn="base"/>
            <a:r>
              <a:rPr lang="en-US" b="1" dirty="0">
                <a:solidFill>
                  <a:srgbClr val="273239"/>
                </a:solidFill>
                <a:latin typeface="Nunito"/>
              </a:rPr>
              <a:t> </a:t>
            </a:r>
          </a:p>
          <a:p>
            <a:pPr fontAlgn="base"/>
            <a:r>
              <a:rPr lang="en-US" b="0" i="0" dirty="0">
                <a:solidFill>
                  <a:srgbClr val="273239"/>
                </a:solidFill>
                <a:effectLst/>
                <a:latin typeface="Nunito"/>
              </a:rPr>
              <a:t>Switch to the top-level pollster folder and run the command given below to create an app ‘</a:t>
            </a:r>
            <a:r>
              <a:rPr lang="en-US" b="1" i="0" dirty="0">
                <a:solidFill>
                  <a:srgbClr val="273239"/>
                </a:solidFill>
                <a:effectLst/>
                <a:latin typeface="Nunito"/>
              </a:rPr>
              <a:t>pages</a:t>
            </a:r>
            <a:r>
              <a:rPr lang="en-US" b="0" i="0" dirty="0">
                <a:solidFill>
                  <a:srgbClr val="273239"/>
                </a:solidFill>
                <a:effectLst/>
                <a:latin typeface="Nunito"/>
              </a:rPr>
              <a:t>‘. </a:t>
            </a:r>
          </a:p>
        </p:txBody>
      </p:sp>
      <p:graphicFrame>
        <p:nvGraphicFramePr>
          <p:cNvPr id="6" name="Diagram 5"/>
          <p:cNvGraphicFramePr/>
          <p:nvPr>
            <p:extLst>
              <p:ext uri="{D42A27DB-BD31-4B8C-83A1-F6EECF244321}">
                <p14:modId xmlns:p14="http://schemas.microsoft.com/office/powerpoint/2010/main" val="951621948"/>
              </p:ext>
            </p:extLst>
          </p:nvPr>
        </p:nvGraphicFramePr>
        <p:xfrm>
          <a:off x="3447889" y="2540037"/>
          <a:ext cx="3369449"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rotWithShape="1">
          <a:blip r:embed="rId7"/>
          <a:srcRect r="75000" b="30384"/>
          <a:stretch/>
        </p:blipFill>
        <p:spPr>
          <a:xfrm>
            <a:off x="7803227" y="2459973"/>
            <a:ext cx="2418459" cy="3788162"/>
          </a:xfrm>
          <a:prstGeom prst="rect">
            <a:avLst/>
          </a:prstGeom>
        </p:spPr>
      </p:pic>
      <p:sp>
        <p:nvSpPr>
          <p:cNvPr id="8" name="Rectangle 7"/>
          <p:cNvSpPr/>
          <p:nvPr/>
        </p:nvSpPr>
        <p:spPr>
          <a:xfrm>
            <a:off x="350177" y="3897770"/>
            <a:ext cx="6096000" cy="323165"/>
          </a:xfrm>
          <a:prstGeom prst="rect">
            <a:avLst/>
          </a:prstGeom>
        </p:spPr>
        <p:txBody>
          <a:bodyPr>
            <a:spAutoFit/>
          </a:bodyPr>
          <a:lstStyle/>
          <a:p>
            <a:r>
              <a:rPr lang="en-US" sz="1500" b="0" i="0" dirty="0">
                <a:solidFill>
                  <a:srgbClr val="273239"/>
                </a:solidFill>
                <a:effectLst/>
                <a:latin typeface="Nunito"/>
              </a:rPr>
              <a:t>Below is the folder structure once the ‘pages’ app will be created. </a:t>
            </a:r>
            <a:endParaRPr lang="en-US" sz="1500" dirty="0"/>
          </a:p>
        </p:txBody>
      </p:sp>
      <p:sp>
        <p:nvSpPr>
          <p:cNvPr id="9" name="Right Arrow 8"/>
          <p:cNvSpPr/>
          <p:nvPr/>
        </p:nvSpPr>
        <p:spPr>
          <a:xfrm>
            <a:off x="6172199" y="3912001"/>
            <a:ext cx="1167493" cy="294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400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957" y="106136"/>
            <a:ext cx="11381064" cy="1231106"/>
          </a:xfrm>
          <a:prstGeom prst="rect">
            <a:avLst/>
          </a:prstGeom>
        </p:spPr>
        <p:txBody>
          <a:bodyPr wrap="square">
            <a:spAutoFit/>
          </a:bodyPr>
          <a:lstStyle/>
          <a:p>
            <a:r>
              <a:rPr lang="en-US" sz="2000" b="1" i="0" dirty="0">
                <a:solidFill>
                  <a:srgbClr val="273239"/>
                </a:solidFill>
                <a:effectLst/>
                <a:latin typeface="Nunito"/>
              </a:rPr>
              <a:t>Step-2:</a:t>
            </a:r>
            <a:r>
              <a:rPr lang="en-US" sz="2000" b="0" i="0" dirty="0">
                <a:solidFill>
                  <a:srgbClr val="273239"/>
                </a:solidFill>
                <a:effectLst/>
                <a:latin typeface="Nunito"/>
              </a:rPr>
              <a:t> </a:t>
            </a:r>
          </a:p>
          <a:p>
            <a:endParaRPr lang="en-US" dirty="0">
              <a:solidFill>
                <a:srgbClr val="273239"/>
              </a:solidFill>
              <a:latin typeface="Nunito"/>
            </a:endParaRPr>
          </a:p>
          <a:p>
            <a:r>
              <a:rPr lang="en-US" b="0" i="0" dirty="0">
                <a:solidFill>
                  <a:srgbClr val="273239"/>
                </a:solidFill>
                <a:effectLst/>
                <a:latin typeface="Nunito"/>
              </a:rPr>
              <a:t>Open ‘</a:t>
            </a:r>
            <a:r>
              <a:rPr lang="en-US" b="1" i="0" dirty="0">
                <a:solidFill>
                  <a:srgbClr val="273239"/>
                </a:solidFill>
                <a:effectLst/>
                <a:latin typeface="Nunito"/>
              </a:rPr>
              <a:t>views.py</a:t>
            </a:r>
            <a:r>
              <a:rPr lang="en-US" b="0" i="0" dirty="0">
                <a:solidFill>
                  <a:srgbClr val="273239"/>
                </a:solidFill>
                <a:effectLst/>
                <a:latin typeface="Nunito"/>
              </a:rPr>
              <a:t>‘ inside ‘pages’ folder i.e. pages-&gt;views.py. Write down the code given below to visit on landing page. </a:t>
            </a:r>
            <a:endParaRPr lang="en-US" dirty="0"/>
          </a:p>
        </p:txBody>
      </p:sp>
      <p:pic>
        <p:nvPicPr>
          <p:cNvPr id="3" name="Picture 2"/>
          <p:cNvPicPr>
            <a:picLocks noChangeAspect="1"/>
          </p:cNvPicPr>
          <p:nvPr/>
        </p:nvPicPr>
        <p:blipFill rotWithShape="1">
          <a:blip r:embed="rId2"/>
          <a:srcRect l="426" t="353" r="36149" b="55892"/>
          <a:stretch/>
        </p:blipFill>
        <p:spPr>
          <a:xfrm>
            <a:off x="2802895" y="1135963"/>
            <a:ext cx="5965720" cy="2314974"/>
          </a:xfrm>
          <a:prstGeom prst="rect">
            <a:avLst/>
          </a:prstGeom>
        </p:spPr>
      </p:pic>
      <p:sp>
        <p:nvSpPr>
          <p:cNvPr id="4" name="Rectangle 3"/>
          <p:cNvSpPr/>
          <p:nvPr/>
        </p:nvSpPr>
        <p:spPr>
          <a:xfrm>
            <a:off x="146956" y="3029353"/>
            <a:ext cx="11381064" cy="1200329"/>
          </a:xfrm>
          <a:prstGeom prst="rect">
            <a:avLst/>
          </a:prstGeom>
        </p:spPr>
        <p:txBody>
          <a:bodyPr wrap="square">
            <a:spAutoFit/>
          </a:bodyPr>
          <a:lstStyle/>
          <a:p>
            <a:r>
              <a:rPr lang="en-US" b="1" i="0" dirty="0">
                <a:solidFill>
                  <a:srgbClr val="273239"/>
                </a:solidFill>
                <a:effectLst/>
                <a:latin typeface="Nunito"/>
              </a:rPr>
              <a:t>Step-3</a:t>
            </a:r>
            <a:r>
              <a:rPr lang="en-US" b="0" i="0" dirty="0">
                <a:solidFill>
                  <a:srgbClr val="273239"/>
                </a:solidFill>
                <a:effectLst/>
                <a:latin typeface="Nunito"/>
              </a:rPr>
              <a:t>:</a:t>
            </a:r>
          </a:p>
          <a:p>
            <a:endParaRPr lang="en-US" dirty="0">
              <a:solidFill>
                <a:srgbClr val="273239"/>
              </a:solidFill>
              <a:latin typeface="Nunito"/>
            </a:endParaRPr>
          </a:p>
          <a:p>
            <a:r>
              <a:rPr lang="en-US" b="0" i="0" dirty="0">
                <a:solidFill>
                  <a:srgbClr val="273239"/>
                </a:solidFill>
                <a:effectLst/>
                <a:latin typeface="Nunito"/>
              </a:rPr>
              <a:t>Create </a:t>
            </a:r>
            <a:r>
              <a:rPr lang="en-US" b="1" i="0" dirty="0">
                <a:solidFill>
                  <a:srgbClr val="273239"/>
                </a:solidFill>
                <a:effectLst/>
                <a:latin typeface="Nunito"/>
              </a:rPr>
              <a:t>urls.py</a:t>
            </a:r>
            <a:r>
              <a:rPr lang="en-US" b="0" i="0" dirty="0">
                <a:solidFill>
                  <a:srgbClr val="273239"/>
                </a:solidFill>
                <a:effectLst/>
                <a:latin typeface="Nunito"/>
              </a:rPr>
              <a:t> file inside the ‘pages’ folder i.e. pages-&gt;urls.py. Write the code given below to define the routing of pages-&gt;index.html file (check step-1). </a:t>
            </a:r>
            <a:endParaRPr lang="en-US" dirty="0"/>
          </a:p>
        </p:txBody>
      </p:sp>
      <p:pic>
        <p:nvPicPr>
          <p:cNvPr id="5" name="Picture 4"/>
          <p:cNvPicPr>
            <a:picLocks noChangeAspect="1"/>
          </p:cNvPicPr>
          <p:nvPr/>
        </p:nvPicPr>
        <p:blipFill rotWithShape="1">
          <a:blip r:embed="rId3"/>
          <a:srcRect l="3402" t="3662" r="31196" b="49108"/>
          <a:stretch/>
        </p:blipFill>
        <p:spPr>
          <a:xfrm>
            <a:off x="2802896" y="4229682"/>
            <a:ext cx="5965720" cy="1986202"/>
          </a:xfrm>
          <a:prstGeom prst="rect">
            <a:avLst/>
          </a:prstGeom>
        </p:spPr>
      </p:pic>
    </p:spTree>
    <p:extLst>
      <p:ext uri="{BB962C8B-B14F-4D97-AF65-F5344CB8AC3E}">
        <p14:creationId xmlns:p14="http://schemas.microsoft.com/office/powerpoint/2010/main" val="231681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755" y="231006"/>
            <a:ext cx="11867948" cy="1308050"/>
          </a:xfrm>
          <a:prstGeom prst="rect">
            <a:avLst/>
          </a:prstGeom>
        </p:spPr>
        <p:txBody>
          <a:bodyPr wrap="square">
            <a:spAutoFit/>
          </a:bodyPr>
          <a:lstStyle/>
          <a:p>
            <a:r>
              <a:rPr lang="en-US" sz="2500" b="1" i="0" dirty="0">
                <a:solidFill>
                  <a:srgbClr val="273239"/>
                </a:solidFill>
                <a:effectLst/>
                <a:latin typeface="Nunito"/>
              </a:rPr>
              <a:t>Step-4:</a:t>
            </a:r>
            <a:r>
              <a:rPr lang="en-US" sz="2500" b="0" i="0" dirty="0">
                <a:solidFill>
                  <a:srgbClr val="273239"/>
                </a:solidFill>
                <a:effectLst/>
                <a:latin typeface="Nunito"/>
              </a:rPr>
              <a:t> </a:t>
            </a:r>
          </a:p>
          <a:p>
            <a:endParaRPr lang="en-US" dirty="0">
              <a:solidFill>
                <a:srgbClr val="273239"/>
              </a:solidFill>
              <a:latin typeface="Nunito"/>
            </a:endParaRPr>
          </a:p>
          <a:p>
            <a:r>
              <a:rPr lang="en-US" b="0" i="0" dirty="0">
                <a:solidFill>
                  <a:srgbClr val="273239"/>
                </a:solidFill>
                <a:effectLst/>
                <a:latin typeface="Nunito"/>
              </a:rPr>
              <a:t>Create a folder ‘</a:t>
            </a:r>
            <a:r>
              <a:rPr lang="en-US" b="1" i="0" dirty="0">
                <a:solidFill>
                  <a:srgbClr val="273239"/>
                </a:solidFill>
                <a:effectLst/>
                <a:latin typeface="Nunito"/>
              </a:rPr>
              <a:t>pages</a:t>
            </a:r>
            <a:r>
              <a:rPr lang="en-US" b="0" i="0" dirty="0">
                <a:solidFill>
                  <a:srgbClr val="273239"/>
                </a:solidFill>
                <a:effectLst/>
                <a:latin typeface="Nunito"/>
              </a:rPr>
              <a:t>‘ inside ‘template’ folder. Now inside ‘pages’ folder create a file </a:t>
            </a:r>
            <a:r>
              <a:rPr lang="en-US" b="1" i="0" dirty="0">
                <a:solidFill>
                  <a:srgbClr val="273239"/>
                </a:solidFill>
                <a:effectLst/>
                <a:latin typeface="Nunito"/>
              </a:rPr>
              <a:t>index.html</a:t>
            </a:r>
            <a:r>
              <a:rPr lang="en-US" b="0" i="0" dirty="0">
                <a:solidFill>
                  <a:srgbClr val="273239"/>
                </a:solidFill>
                <a:effectLst/>
                <a:latin typeface="Nunito"/>
              </a:rPr>
              <a:t>. Write down the code given below to display the landing page to the users. </a:t>
            </a:r>
            <a:endParaRPr lang="en-US" dirty="0"/>
          </a:p>
        </p:txBody>
      </p:sp>
      <p:pic>
        <p:nvPicPr>
          <p:cNvPr id="5" name="Picture 4"/>
          <p:cNvPicPr>
            <a:picLocks noChangeAspect="1"/>
          </p:cNvPicPr>
          <p:nvPr/>
        </p:nvPicPr>
        <p:blipFill rotWithShape="1">
          <a:blip r:embed="rId2"/>
          <a:srcRect r="23372" b="40782"/>
          <a:stretch/>
        </p:blipFill>
        <p:spPr>
          <a:xfrm>
            <a:off x="1139845" y="1838974"/>
            <a:ext cx="9296241" cy="4041034"/>
          </a:xfrm>
          <a:prstGeom prst="rect">
            <a:avLst/>
          </a:prstGeom>
        </p:spPr>
      </p:pic>
    </p:spTree>
    <p:extLst>
      <p:ext uri="{BB962C8B-B14F-4D97-AF65-F5344CB8AC3E}">
        <p14:creationId xmlns:p14="http://schemas.microsoft.com/office/powerpoint/2010/main" val="1477869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453" y="207495"/>
            <a:ext cx="11936896" cy="1508105"/>
          </a:xfrm>
          <a:prstGeom prst="rect">
            <a:avLst/>
          </a:prstGeom>
        </p:spPr>
        <p:txBody>
          <a:bodyPr wrap="square">
            <a:spAutoFit/>
          </a:bodyPr>
          <a:lstStyle/>
          <a:p>
            <a:pPr algn="ctr" fontAlgn="base"/>
            <a:r>
              <a:rPr lang="en-US" sz="2000" b="1" i="0" dirty="0">
                <a:solidFill>
                  <a:srgbClr val="273239"/>
                </a:solidFill>
                <a:effectLst/>
                <a:latin typeface="Nunito"/>
              </a:rPr>
              <a:t>Create routing inside the main urls.py file of the application</a:t>
            </a:r>
          </a:p>
          <a:p>
            <a:pPr algn="ctr" fontAlgn="base"/>
            <a:endParaRPr lang="en-US" b="1" i="0" dirty="0">
              <a:solidFill>
                <a:srgbClr val="273239"/>
              </a:solidFill>
              <a:effectLst/>
              <a:latin typeface="Nunito"/>
            </a:endParaRPr>
          </a:p>
          <a:p>
            <a:pPr fontAlgn="base"/>
            <a:r>
              <a:rPr lang="en-US" b="0" i="0" dirty="0">
                <a:solidFill>
                  <a:srgbClr val="273239"/>
                </a:solidFill>
                <a:effectLst/>
                <a:latin typeface="Nunito"/>
              </a:rPr>
              <a:t>We have created two apps in our application ‘</a:t>
            </a:r>
            <a:r>
              <a:rPr lang="en-US" b="1" i="0" dirty="0">
                <a:solidFill>
                  <a:srgbClr val="273239"/>
                </a:solidFill>
                <a:effectLst/>
                <a:latin typeface="Nunito"/>
              </a:rPr>
              <a:t>polls</a:t>
            </a:r>
            <a:r>
              <a:rPr lang="en-US" b="0" i="0" dirty="0">
                <a:solidFill>
                  <a:srgbClr val="273239"/>
                </a:solidFill>
                <a:effectLst/>
                <a:latin typeface="Nunito"/>
              </a:rPr>
              <a:t>‘ and ‘</a:t>
            </a:r>
            <a:r>
              <a:rPr lang="en-US" b="1" i="0" dirty="0">
                <a:solidFill>
                  <a:srgbClr val="273239"/>
                </a:solidFill>
                <a:effectLst/>
                <a:latin typeface="Nunito"/>
              </a:rPr>
              <a:t>pages</a:t>
            </a:r>
            <a:r>
              <a:rPr lang="en-US" b="0" i="0" dirty="0">
                <a:solidFill>
                  <a:srgbClr val="273239"/>
                </a:solidFill>
                <a:effectLst/>
                <a:latin typeface="Nunito"/>
              </a:rPr>
              <a:t>‘. We need to define the routing of these two apps inside the main </a:t>
            </a:r>
            <a:r>
              <a:rPr lang="en-US" b="1" i="0" dirty="0">
                <a:solidFill>
                  <a:srgbClr val="273239"/>
                </a:solidFill>
                <a:effectLst/>
                <a:latin typeface="Nunito"/>
              </a:rPr>
              <a:t>urls.py</a:t>
            </a:r>
            <a:r>
              <a:rPr lang="en-US" b="0" i="0" dirty="0">
                <a:solidFill>
                  <a:srgbClr val="273239"/>
                </a:solidFill>
                <a:effectLst/>
                <a:latin typeface="Nunito"/>
              </a:rPr>
              <a:t> file which is pollster-&gt;pollster-&gt;urls.py file. So open the main </a:t>
            </a:r>
            <a:r>
              <a:rPr lang="en-US" b="1" i="0" dirty="0">
                <a:solidFill>
                  <a:srgbClr val="273239"/>
                </a:solidFill>
                <a:effectLst/>
                <a:latin typeface="Nunito"/>
              </a:rPr>
              <a:t>urls.py</a:t>
            </a:r>
            <a:r>
              <a:rPr lang="en-US" b="0" i="0" dirty="0">
                <a:solidFill>
                  <a:srgbClr val="273239"/>
                </a:solidFill>
                <a:effectLst/>
                <a:latin typeface="Nunito"/>
              </a:rPr>
              <a:t> file inside the pollster folder and write down the code given below to define the routing of these two apps(‘polls’ and ‘pages’). </a:t>
            </a:r>
          </a:p>
        </p:txBody>
      </p:sp>
      <p:pic>
        <p:nvPicPr>
          <p:cNvPr id="3" name="Picture 2"/>
          <p:cNvPicPr>
            <a:picLocks noChangeAspect="1"/>
          </p:cNvPicPr>
          <p:nvPr/>
        </p:nvPicPr>
        <p:blipFill rotWithShape="1">
          <a:blip r:embed="rId2"/>
          <a:srcRect r="30422" b="51233"/>
          <a:stretch/>
        </p:blipFill>
        <p:spPr>
          <a:xfrm>
            <a:off x="841737" y="1905421"/>
            <a:ext cx="10063686" cy="3967646"/>
          </a:xfrm>
          <a:prstGeom prst="rect">
            <a:avLst/>
          </a:prstGeom>
        </p:spPr>
      </p:pic>
    </p:spTree>
    <p:extLst>
      <p:ext uri="{BB962C8B-B14F-4D97-AF65-F5344CB8AC3E}">
        <p14:creationId xmlns:p14="http://schemas.microsoft.com/office/powerpoint/2010/main" val="2142458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6824" y="327880"/>
            <a:ext cx="2993063" cy="369332"/>
          </a:xfrm>
          <a:prstGeom prst="rect">
            <a:avLst/>
          </a:prstGeom>
        </p:spPr>
        <p:txBody>
          <a:bodyPr wrap="none">
            <a:spAutoFit/>
          </a:bodyPr>
          <a:lstStyle/>
          <a:p>
            <a:pPr fontAlgn="base"/>
            <a:r>
              <a:rPr lang="en-US" b="1" i="0" dirty="0">
                <a:solidFill>
                  <a:srgbClr val="273239"/>
                </a:solidFill>
                <a:effectLst/>
                <a:latin typeface="Nunito"/>
              </a:rPr>
              <a:t>Testing of the Application</a:t>
            </a:r>
          </a:p>
        </p:txBody>
      </p:sp>
      <p:sp>
        <p:nvSpPr>
          <p:cNvPr id="3" name="Rectangle 2"/>
          <p:cNvSpPr/>
          <p:nvPr/>
        </p:nvSpPr>
        <p:spPr>
          <a:xfrm>
            <a:off x="256673" y="957789"/>
            <a:ext cx="11774906" cy="1754326"/>
          </a:xfrm>
          <a:prstGeom prst="rect">
            <a:avLst/>
          </a:prstGeom>
        </p:spPr>
        <p:txBody>
          <a:bodyPr wrap="square">
            <a:spAutoFit/>
          </a:bodyPr>
          <a:lstStyle/>
          <a:p>
            <a:pPr fontAlgn="base"/>
            <a:r>
              <a:rPr lang="en-US" b="1" i="0" dirty="0">
                <a:solidFill>
                  <a:srgbClr val="273239"/>
                </a:solidFill>
                <a:effectLst/>
                <a:latin typeface="Nunito"/>
              </a:rPr>
              <a:t>Admin Frontend:</a:t>
            </a:r>
          </a:p>
          <a:p>
            <a:pPr fontAlgn="base"/>
            <a:endParaRPr lang="en-US" b="1" i="0" dirty="0">
              <a:solidFill>
                <a:srgbClr val="273239"/>
              </a:solidFill>
              <a:effectLst/>
              <a:latin typeface="Nunito"/>
            </a:endParaRPr>
          </a:p>
          <a:p>
            <a:pPr fontAlgn="base"/>
            <a:r>
              <a:rPr lang="en-US" b="1" i="0" dirty="0">
                <a:solidFill>
                  <a:srgbClr val="273239"/>
                </a:solidFill>
                <a:effectLst/>
                <a:latin typeface="Nunito"/>
              </a:rPr>
              <a:t>Step-1:</a:t>
            </a:r>
          </a:p>
          <a:p>
            <a:pPr fontAlgn="base"/>
            <a:r>
              <a:rPr lang="en-US" b="1" dirty="0">
                <a:solidFill>
                  <a:srgbClr val="273239"/>
                </a:solidFill>
                <a:latin typeface="Nunito"/>
              </a:rPr>
              <a:t>      </a:t>
            </a:r>
          </a:p>
          <a:p>
            <a:pPr fontAlgn="base"/>
            <a:r>
              <a:rPr lang="en-US" b="0" i="0" dirty="0">
                <a:solidFill>
                  <a:srgbClr val="273239"/>
                </a:solidFill>
                <a:effectLst/>
                <a:latin typeface="Nunito"/>
              </a:rPr>
              <a:t> Run the server using the command </a:t>
            </a:r>
            <a:r>
              <a:rPr lang="en-US" b="1" i="0" dirty="0">
                <a:solidFill>
                  <a:srgbClr val="273239"/>
                </a:solidFill>
                <a:effectLst/>
                <a:latin typeface="Nunito"/>
              </a:rPr>
              <a:t>python manage.py </a:t>
            </a:r>
            <a:r>
              <a:rPr lang="en-US" b="1" i="0" dirty="0" err="1">
                <a:solidFill>
                  <a:srgbClr val="273239"/>
                </a:solidFill>
                <a:effectLst/>
                <a:latin typeface="Nunito"/>
              </a:rPr>
              <a:t>runserver</a:t>
            </a:r>
            <a:r>
              <a:rPr lang="en-US" b="0" i="0" dirty="0">
                <a:solidFill>
                  <a:srgbClr val="273239"/>
                </a:solidFill>
                <a:effectLst/>
                <a:latin typeface="Nunito"/>
              </a:rPr>
              <a:t> and browse the URL </a:t>
            </a:r>
            <a:r>
              <a:rPr lang="en-US" b="1" i="0" dirty="0">
                <a:solidFill>
                  <a:srgbClr val="273239"/>
                </a:solidFill>
                <a:effectLst/>
                <a:latin typeface="Nunito"/>
              </a:rPr>
              <a:t>http://127.0.0.1:8000/admin/</a:t>
            </a:r>
            <a:r>
              <a:rPr lang="en-US" b="0" i="0" dirty="0">
                <a:solidFill>
                  <a:srgbClr val="273239"/>
                </a:solidFill>
                <a:effectLst/>
                <a:latin typeface="Nunito"/>
              </a:rPr>
              <a:t>. Now enter the username and password to login into the system.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216" t="14881" r="10979" b="7791"/>
          <a:stretch/>
        </p:blipFill>
        <p:spPr>
          <a:xfrm>
            <a:off x="3041584" y="2856494"/>
            <a:ext cx="4510667" cy="3294049"/>
          </a:xfrm>
          <a:prstGeom prst="rect">
            <a:avLst/>
          </a:prstGeom>
        </p:spPr>
      </p:pic>
      <p:sp>
        <p:nvSpPr>
          <p:cNvPr id="5" name="Rectangle 4"/>
          <p:cNvSpPr/>
          <p:nvPr/>
        </p:nvSpPr>
        <p:spPr>
          <a:xfrm>
            <a:off x="3310991" y="4052856"/>
            <a:ext cx="1171667" cy="369332"/>
          </a:xfrm>
          <a:prstGeom prst="rect">
            <a:avLst/>
          </a:prstGeom>
        </p:spPr>
        <p:txBody>
          <a:bodyPr wrap="none">
            <a:spAutoFit/>
          </a:bodyPr>
          <a:lstStyle/>
          <a:p>
            <a:pPr lvl="0" algn="ctr"/>
            <a:r>
              <a:rPr lang="en-US" dirty="0"/>
              <a:t>abcdef123</a:t>
            </a:r>
          </a:p>
        </p:txBody>
      </p:sp>
      <p:sp>
        <p:nvSpPr>
          <p:cNvPr id="6" name="TextBox 5"/>
          <p:cNvSpPr txBox="1"/>
          <p:nvPr/>
        </p:nvSpPr>
        <p:spPr>
          <a:xfrm>
            <a:off x="3310991" y="4917033"/>
            <a:ext cx="1395663"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766307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5020" y="318255"/>
            <a:ext cx="5574988" cy="369332"/>
          </a:xfrm>
          <a:prstGeom prst="rect">
            <a:avLst/>
          </a:prstGeom>
        </p:spPr>
        <p:txBody>
          <a:bodyPr wrap="none">
            <a:spAutoFit/>
          </a:bodyPr>
          <a:lstStyle/>
          <a:p>
            <a:pPr algn="ctr"/>
            <a:r>
              <a:rPr lang="en-US" b="1" i="0" dirty="0">
                <a:solidFill>
                  <a:srgbClr val="273239"/>
                </a:solidFill>
                <a:effectLst/>
                <a:latin typeface="Nunito"/>
              </a:rPr>
              <a:t>Step-2:</a:t>
            </a:r>
            <a:r>
              <a:rPr lang="en-US" b="0" i="0" dirty="0">
                <a:solidFill>
                  <a:srgbClr val="273239"/>
                </a:solidFill>
                <a:effectLst/>
                <a:latin typeface="Nunito"/>
              </a:rPr>
              <a:t> Click on ‘add’ button next to the ‘Questions’.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35" y="765133"/>
            <a:ext cx="5271465" cy="1984413"/>
          </a:xfrm>
          <a:prstGeom prst="rect">
            <a:avLst/>
          </a:prstGeom>
        </p:spPr>
      </p:pic>
      <p:sp>
        <p:nvSpPr>
          <p:cNvPr id="5" name="Rectangle 4"/>
          <p:cNvSpPr/>
          <p:nvPr/>
        </p:nvSpPr>
        <p:spPr>
          <a:xfrm>
            <a:off x="315020" y="2749546"/>
            <a:ext cx="11090917" cy="923330"/>
          </a:xfrm>
          <a:prstGeom prst="rect">
            <a:avLst/>
          </a:prstGeom>
        </p:spPr>
        <p:txBody>
          <a:bodyPr wrap="square">
            <a:spAutoFit/>
          </a:bodyPr>
          <a:lstStyle/>
          <a:p>
            <a:r>
              <a:rPr lang="en-US" b="1" i="0" dirty="0">
                <a:solidFill>
                  <a:srgbClr val="273239"/>
                </a:solidFill>
                <a:effectLst/>
                <a:latin typeface="Nunito"/>
              </a:rPr>
              <a:t>Step-3:</a:t>
            </a:r>
            <a:r>
              <a:rPr lang="en-US" b="0" i="0" dirty="0">
                <a:solidFill>
                  <a:srgbClr val="273239"/>
                </a:solidFill>
                <a:effectLst/>
                <a:latin typeface="Nunito"/>
              </a:rPr>
              <a:t> Now add question and choices for those questions. Also, mention the date and time and then click on the ‘save’ button. You can add as many questions as you want. You will see a list of questions added in the database.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771" y="3478964"/>
            <a:ext cx="6209414" cy="2665081"/>
          </a:xfrm>
          <a:prstGeom prst="rect">
            <a:avLst/>
          </a:prstGeom>
        </p:spPr>
      </p:pic>
    </p:spTree>
    <p:extLst>
      <p:ext uri="{BB962C8B-B14F-4D97-AF65-F5344CB8AC3E}">
        <p14:creationId xmlns:p14="http://schemas.microsoft.com/office/powerpoint/2010/main" val="3974837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781" y="170696"/>
            <a:ext cx="11731256" cy="1754326"/>
          </a:xfrm>
          <a:prstGeom prst="rect">
            <a:avLst/>
          </a:prstGeom>
        </p:spPr>
        <p:txBody>
          <a:bodyPr wrap="square">
            <a:spAutoFit/>
          </a:bodyPr>
          <a:lstStyle/>
          <a:p>
            <a:pPr fontAlgn="base"/>
            <a:r>
              <a:rPr lang="en-US" b="1" i="0" dirty="0">
                <a:solidFill>
                  <a:srgbClr val="273239"/>
                </a:solidFill>
                <a:effectLst/>
                <a:latin typeface="Nunito"/>
              </a:rPr>
              <a:t>User Frontend</a:t>
            </a:r>
          </a:p>
          <a:p>
            <a:pPr fontAlgn="base"/>
            <a:endParaRPr lang="en-US" b="1" i="0" dirty="0">
              <a:solidFill>
                <a:srgbClr val="273239"/>
              </a:solidFill>
              <a:effectLst/>
              <a:latin typeface="Nunito"/>
            </a:endParaRPr>
          </a:p>
          <a:p>
            <a:pPr fontAlgn="base"/>
            <a:r>
              <a:rPr lang="en-US" b="1" i="0" dirty="0">
                <a:solidFill>
                  <a:srgbClr val="273239"/>
                </a:solidFill>
                <a:effectLst/>
                <a:latin typeface="Nunito"/>
              </a:rPr>
              <a:t>Step-1:</a:t>
            </a:r>
            <a:r>
              <a:rPr lang="en-US" b="0" i="0" dirty="0">
                <a:solidFill>
                  <a:srgbClr val="273239"/>
                </a:solidFill>
                <a:effectLst/>
                <a:latin typeface="Nunito"/>
              </a:rPr>
              <a:t> </a:t>
            </a:r>
          </a:p>
          <a:p>
            <a:pPr fontAlgn="base"/>
            <a:endParaRPr lang="en-US" dirty="0">
              <a:solidFill>
                <a:srgbClr val="273239"/>
              </a:solidFill>
              <a:latin typeface="Nunito"/>
            </a:endParaRPr>
          </a:p>
          <a:p>
            <a:pPr fontAlgn="base"/>
            <a:r>
              <a:rPr lang="en-US" b="0" i="0" dirty="0">
                <a:solidFill>
                  <a:srgbClr val="273239"/>
                </a:solidFill>
                <a:effectLst/>
                <a:latin typeface="Nunito"/>
              </a:rPr>
              <a:t>Browse the URL </a:t>
            </a:r>
            <a:r>
              <a:rPr lang="en-US" b="1" i="0" dirty="0">
                <a:solidFill>
                  <a:srgbClr val="273239"/>
                </a:solidFill>
                <a:effectLst/>
                <a:latin typeface="Nunito"/>
              </a:rPr>
              <a:t>http://127.0.0.1:8000/</a:t>
            </a:r>
            <a:r>
              <a:rPr lang="en-US" b="0" i="0" dirty="0">
                <a:solidFill>
                  <a:srgbClr val="273239"/>
                </a:solidFill>
                <a:effectLst/>
                <a:latin typeface="Nunito"/>
              </a:rPr>
              <a:t> and you will see the landing page of the application. Click on the “View Available Polls”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843" y="2636299"/>
            <a:ext cx="7591645" cy="3174641"/>
          </a:xfrm>
          <a:prstGeom prst="rect">
            <a:avLst/>
          </a:prstGeom>
        </p:spPr>
      </p:pic>
    </p:spTree>
    <p:extLst>
      <p:ext uri="{BB962C8B-B14F-4D97-AF65-F5344CB8AC3E}">
        <p14:creationId xmlns:p14="http://schemas.microsoft.com/office/powerpoint/2010/main" val="161673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15810D-CCCB-2E67-6E52-42012EC04A2C}"/>
              </a:ext>
            </a:extLst>
          </p:cNvPr>
          <p:cNvSpPr txBox="1"/>
          <p:nvPr/>
        </p:nvSpPr>
        <p:spPr>
          <a:xfrm>
            <a:off x="300751" y="486776"/>
            <a:ext cx="34333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latin typeface="Nunito"/>
              </a:rPr>
              <a:t>Objectives:</a:t>
            </a:r>
          </a:p>
        </p:txBody>
      </p:sp>
      <p:sp>
        <p:nvSpPr>
          <p:cNvPr id="3" name="TextBox 2">
            <a:extLst>
              <a:ext uri="{FF2B5EF4-FFF2-40B4-BE49-F238E27FC236}">
                <a16:creationId xmlns:a16="http://schemas.microsoft.com/office/drawing/2014/main" id="{C1E90D49-B75F-A50B-22ED-31E472517832}"/>
              </a:ext>
            </a:extLst>
          </p:cNvPr>
          <p:cNvSpPr txBox="1"/>
          <p:nvPr/>
        </p:nvSpPr>
        <p:spPr>
          <a:xfrm>
            <a:off x="687766" y="1380519"/>
            <a:ext cx="845101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D0D0D"/>
                </a:solidFill>
                <a:latin typeface="Nunito"/>
                <a:ea typeface="+mn-lt"/>
                <a:cs typeface="+mn-lt"/>
              </a:rPr>
              <a:t>The project aims to achieve several objectives in developing a pollster web application using Django. Firstly, it strives to create an intuitive and seamless user experience, enabling users to easily navigate through a series of questions and provide their votes by selecting from available choices. Secondly, the system will ensure accurate aggregation and presentation of voting results, providing users with transparent insights into the total votes for each question. This objective involves implementing robust algorithms to calculate and update the vote counts in real-time. Moreover, the project seeks to enhance user engagement by allowing users to directly access the results of specific questions on the website, fostering transparency and participation. Additionally, the creation of an administrative panel will empower authorized personnel to efficiently manage the content of the application, including adding new questions and overseeing existing ones. Overall, the objectives encompass user-centric design, accurate data processing, transparent result dissemination, and streamlined administrative control, culminating in a comprehensive and functional pollster web application.</a:t>
            </a:r>
            <a:endParaRPr lang="en-US">
              <a:latin typeface="Nunito"/>
              <a:ea typeface="+mn-lt"/>
              <a:cs typeface="+mn-lt"/>
            </a:endParaRPr>
          </a:p>
        </p:txBody>
      </p:sp>
    </p:spTree>
    <p:extLst>
      <p:ext uri="{BB962C8B-B14F-4D97-AF65-F5344CB8AC3E}">
        <p14:creationId xmlns:p14="http://schemas.microsoft.com/office/powerpoint/2010/main" val="2628290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489" y="180754"/>
            <a:ext cx="11802139" cy="1415772"/>
          </a:xfrm>
          <a:prstGeom prst="rect">
            <a:avLst/>
          </a:prstGeom>
        </p:spPr>
        <p:txBody>
          <a:bodyPr wrap="square">
            <a:spAutoFit/>
          </a:bodyPr>
          <a:lstStyle/>
          <a:p>
            <a:r>
              <a:rPr lang="en-US" sz="2500" b="1" dirty="0">
                <a:solidFill>
                  <a:srgbClr val="273239"/>
                </a:solidFill>
                <a:latin typeface="Nunito"/>
              </a:rPr>
              <a:t>S</a:t>
            </a:r>
            <a:r>
              <a:rPr lang="en-US" sz="2500" b="1" i="0" dirty="0">
                <a:solidFill>
                  <a:srgbClr val="273239"/>
                </a:solidFill>
                <a:effectLst/>
                <a:latin typeface="Nunito"/>
              </a:rPr>
              <a:t>tep-2: </a:t>
            </a:r>
          </a:p>
          <a:p>
            <a:endParaRPr lang="en-US" sz="2500" b="1" dirty="0">
              <a:solidFill>
                <a:srgbClr val="273239"/>
              </a:solidFill>
              <a:latin typeface="Nunito"/>
            </a:endParaRPr>
          </a:p>
          <a:p>
            <a:r>
              <a:rPr lang="en-US" b="0" i="0" dirty="0">
                <a:solidFill>
                  <a:srgbClr val="273239"/>
                </a:solidFill>
                <a:effectLst/>
                <a:latin typeface="Nunito"/>
              </a:rPr>
              <a:t>You will see list of questions with two options ‘Vote Now’ and ‘Results’. From here you need to select one question and click on the ‘Vote Now’ button.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235" y="1978045"/>
            <a:ext cx="9278645" cy="3943900"/>
          </a:xfrm>
          <a:prstGeom prst="rect">
            <a:avLst/>
          </a:prstGeom>
        </p:spPr>
      </p:pic>
    </p:spTree>
    <p:extLst>
      <p:ext uri="{BB962C8B-B14F-4D97-AF65-F5344CB8AC3E}">
        <p14:creationId xmlns:p14="http://schemas.microsoft.com/office/powerpoint/2010/main" val="3810624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781" y="128441"/>
            <a:ext cx="11975805" cy="1338852"/>
          </a:xfrm>
          <a:prstGeom prst="rect">
            <a:avLst/>
          </a:prstGeom>
        </p:spPr>
        <p:txBody>
          <a:bodyPr wrap="square">
            <a:spAutoFit/>
          </a:bodyPr>
          <a:lstStyle/>
          <a:p>
            <a:r>
              <a:rPr lang="en-US" sz="2500" b="1" i="0" dirty="0">
                <a:solidFill>
                  <a:srgbClr val="273239"/>
                </a:solidFill>
                <a:effectLst/>
                <a:latin typeface="Nunito"/>
              </a:rPr>
              <a:t>Step-3: </a:t>
            </a:r>
          </a:p>
          <a:p>
            <a:endParaRPr lang="en-US" dirty="0">
              <a:solidFill>
                <a:srgbClr val="273239"/>
              </a:solidFill>
              <a:latin typeface="Nunito"/>
            </a:endParaRPr>
          </a:p>
          <a:p>
            <a:r>
              <a:rPr lang="en-US" b="0" i="0" dirty="0">
                <a:solidFill>
                  <a:srgbClr val="273239"/>
                </a:solidFill>
                <a:effectLst/>
                <a:latin typeface="Nunito"/>
              </a:rPr>
              <a:t>Once this is done select any one choice and click on ‘Vote’ button. You can also go to the previous menu using the ‘Back to Polls’ button on the top.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541" y="1596380"/>
            <a:ext cx="10377439" cy="4496078"/>
          </a:xfrm>
          <a:prstGeom prst="rect">
            <a:avLst/>
          </a:prstGeom>
        </p:spPr>
      </p:pic>
    </p:spTree>
    <p:extLst>
      <p:ext uri="{BB962C8B-B14F-4D97-AF65-F5344CB8AC3E}">
        <p14:creationId xmlns:p14="http://schemas.microsoft.com/office/powerpoint/2010/main" val="3524155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5525" y="256310"/>
            <a:ext cx="8498958" cy="369332"/>
          </a:xfrm>
          <a:prstGeom prst="rect">
            <a:avLst/>
          </a:prstGeom>
        </p:spPr>
        <p:txBody>
          <a:bodyPr wrap="square">
            <a:spAutoFit/>
          </a:bodyPr>
          <a:lstStyle/>
          <a:p>
            <a:pPr algn="ctr"/>
            <a:r>
              <a:rPr lang="en-US" b="0" i="0" dirty="0">
                <a:solidFill>
                  <a:srgbClr val="273239"/>
                </a:solidFill>
                <a:effectLst/>
                <a:latin typeface="Nunito"/>
              </a:rPr>
              <a:t>You will see the total voting result for the question you have selected.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16" y="690989"/>
            <a:ext cx="11685181" cy="3166272"/>
          </a:xfrm>
          <a:prstGeom prst="rect">
            <a:avLst/>
          </a:prstGeom>
        </p:spPr>
      </p:pic>
      <p:sp>
        <p:nvSpPr>
          <p:cNvPr id="4" name="Rectangle 3"/>
          <p:cNvSpPr/>
          <p:nvPr/>
        </p:nvSpPr>
        <p:spPr>
          <a:xfrm>
            <a:off x="138223" y="3922609"/>
            <a:ext cx="11908465" cy="2031325"/>
          </a:xfrm>
          <a:prstGeom prst="rect">
            <a:avLst/>
          </a:prstGeom>
        </p:spPr>
        <p:txBody>
          <a:bodyPr wrap="square">
            <a:spAutoFit/>
          </a:bodyPr>
          <a:lstStyle/>
          <a:p>
            <a:pPr fontAlgn="base"/>
            <a:r>
              <a:rPr lang="en-US" b="0" i="0" dirty="0">
                <a:solidFill>
                  <a:srgbClr val="273239"/>
                </a:solidFill>
                <a:effectLst/>
                <a:latin typeface="Nunito"/>
              </a:rPr>
              <a:t>You can also check the total votes for any question using the option ‘Results’ from the ‘Poll Questions’ page.</a:t>
            </a:r>
          </a:p>
          <a:p>
            <a:pPr fontAlgn="base"/>
            <a:r>
              <a:rPr lang="en-US" b="0" i="0" dirty="0">
                <a:solidFill>
                  <a:srgbClr val="273239"/>
                </a:solidFill>
                <a:effectLst/>
                <a:latin typeface="Nunito"/>
              </a:rPr>
              <a:t> </a:t>
            </a:r>
          </a:p>
          <a:p>
            <a:pPr fontAlgn="base"/>
            <a:r>
              <a:rPr lang="en-US" b="1" i="0" dirty="0">
                <a:solidFill>
                  <a:srgbClr val="273239"/>
                </a:solidFill>
                <a:effectLst/>
                <a:latin typeface="Nunito"/>
              </a:rPr>
              <a:t>Future Scope:</a:t>
            </a:r>
          </a:p>
          <a:p>
            <a:pPr fontAlgn="base"/>
            <a:endParaRPr lang="en-US" b="1" i="0" dirty="0">
              <a:solidFill>
                <a:srgbClr val="273239"/>
              </a:solidFill>
              <a:effectLst/>
              <a:latin typeface="Nunito"/>
            </a:endParaRPr>
          </a:p>
          <a:p>
            <a:pPr fontAlgn="base"/>
            <a:r>
              <a:rPr lang="en-US" b="0" i="0" dirty="0">
                <a:solidFill>
                  <a:srgbClr val="273239"/>
                </a:solidFill>
                <a:effectLst/>
                <a:latin typeface="Nunito"/>
              </a:rPr>
              <a:t>This project can be used to conduct the online voting system in any field or industry. The project can be expanded and several other features can also be included based on the requirement. People can share the opinion and they can also check the total voting given by many users. </a:t>
            </a:r>
          </a:p>
        </p:txBody>
      </p:sp>
    </p:spTree>
    <p:extLst>
      <p:ext uri="{BB962C8B-B14F-4D97-AF65-F5344CB8AC3E}">
        <p14:creationId xmlns:p14="http://schemas.microsoft.com/office/powerpoint/2010/main" val="1899964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2CEC84-01F1-5F1A-A943-9D7B22C8224C}"/>
              </a:ext>
            </a:extLst>
          </p:cNvPr>
          <p:cNvSpPr txBox="1"/>
          <p:nvPr/>
        </p:nvSpPr>
        <p:spPr>
          <a:xfrm>
            <a:off x="468703" y="439947"/>
            <a:ext cx="11254595" cy="3877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a:p>
            <a:r>
              <a:rPr lang="en-US" sz="2400" b="1" dirty="0">
                <a:solidFill>
                  <a:srgbClr val="0D0D0D"/>
                </a:solidFill>
                <a:latin typeface="Nunito"/>
              </a:rPr>
              <a:t>Conclusion:</a:t>
            </a:r>
          </a:p>
          <a:p>
            <a:endParaRPr lang="en-US" b="1" dirty="0">
              <a:solidFill>
                <a:srgbClr val="0D0D0D"/>
              </a:solidFill>
              <a:latin typeface="Söhne"/>
            </a:endParaRPr>
          </a:p>
          <a:p>
            <a:r>
              <a:rPr lang="en-US" dirty="0">
                <a:solidFill>
                  <a:srgbClr val="0D0D0D"/>
                </a:solidFill>
                <a:latin typeface="Nunito"/>
              </a:rPr>
              <a:t>In conclusion, the development of the pollster web application using Django represents a significant step towards creating an interactive and efficient platform for conducting polls. By allowing users to engage in voting on a series of questions with multiple choices, the application promotes active participation and democratic expression. The transparent calculation and display of total votes provide users with valuable insights into the collective opinions and preferences of the audience. Moreover, the inclusion of an administrative panel empowers administrators to manage the content of the application effectively, ensuring the seamless addition and management of questions. Overall, the pollster web application serves as a versatile tool for both users and administrators, facilitating the exchange of ideas and opinions in an accessible and user-friendly manner.</a:t>
            </a:r>
          </a:p>
          <a:p>
            <a:endParaRPr lang="en-US"/>
          </a:p>
        </p:txBody>
      </p:sp>
    </p:spTree>
    <p:extLst>
      <p:ext uri="{BB962C8B-B14F-4D97-AF65-F5344CB8AC3E}">
        <p14:creationId xmlns:p14="http://schemas.microsoft.com/office/powerpoint/2010/main" val="944634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518" y="287123"/>
            <a:ext cx="5564635" cy="2962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1"/>
          <p:cNvSpPr>
            <a:spLocks noChangeArrowheads="1"/>
          </p:cNvSpPr>
          <p:nvPr/>
        </p:nvSpPr>
        <p:spPr bwMode="auto">
          <a:xfrm>
            <a:off x="307818" y="3662329"/>
            <a:ext cx="11543168" cy="25699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273239"/>
                </a:solidFill>
                <a:effectLst/>
                <a:latin typeface="Nunito"/>
              </a:rPr>
              <a:t>Pre-requisite:</a:t>
            </a:r>
            <a:r>
              <a:rPr kumimoji="0" lang="en-US" b="0" i="0" u="none" strike="noStrike" cap="none" normalizeH="0" baseline="0" dirty="0">
                <a:ln>
                  <a:noFill/>
                </a:ln>
                <a:solidFill>
                  <a:srgbClr val="273239"/>
                </a:solidFill>
                <a:effectLst/>
                <a:latin typeface="Nunit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273239"/>
              </a:solidFill>
              <a:effectLst/>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rgbClr val="273239"/>
                </a:solidFill>
                <a:latin typeface="Nunito"/>
              </a:rPr>
              <a:t>                        </a:t>
            </a:r>
            <a:r>
              <a:rPr kumimoji="0" lang="en-US" b="0" i="0" u="none" strike="noStrike" cap="none" normalizeH="0" baseline="0" dirty="0">
                <a:ln>
                  <a:noFill/>
                </a:ln>
                <a:solidFill>
                  <a:srgbClr val="273239"/>
                </a:solidFill>
                <a:effectLst/>
                <a:latin typeface="Nunito"/>
              </a:rPr>
              <a:t>Knowledge of Python and basics of </a:t>
            </a:r>
            <a:r>
              <a:rPr kumimoji="0" lang="en-US" b="0" i="0" u="none" strike="noStrike" cap="none" normalizeH="0" baseline="0" dirty="0" err="1">
                <a:ln>
                  <a:noFill/>
                </a:ln>
                <a:solidFill>
                  <a:srgbClr val="273239"/>
                </a:solidFill>
                <a:effectLst/>
                <a:latin typeface="Nunito"/>
              </a:rPr>
              <a:t>Django</a:t>
            </a:r>
            <a:r>
              <a:rPr kumimoji="0" lang="en-US" b="0" i="0" u="none" strike="noStrike" cap="none" normalizeH="0" baseline="0" dirty="0">
                <a:ln>
                  <a:noFill/>
                </a:ln>
                <a:solidFill>
                  <a:srgbClr val="273239"/>
                </a:solidFill>
                <a:effectLst/>
                <a:latin typeface="Nunito"/>
              </a:rPr>
              <a:t> Framework. Python should be installed in the system. Visual studio code or any code editor to work on the application. </a:t>
            </a:r>
          </a:p>
          <a:p>
            <a:pPr marL="0" marR="0" lvl="0" indent="0" algn="l" defTabSz="914400" rtl="0" eaLnBrk="0" fontAlgn="base" latinLnBrk="0" hangingPunct="0">
              <a:lnSpc>
                <a:spcPct val="100000"/>
              </a:lnSpc>
              <a:spcBef>
                <a:spcPct val="0"/>
              </a:spcBef>
              <a:spcAft>
                <a:spcPct val="0"/>
              </a:spcAft>
              <a:buClrTx/>
              <a:buSzTx/>
              <a:buFontTx/>
              <a:buNone/>
              <a:tabLst/>
            </a:pPr>
            <a:endParaRPr lang="en-US" sz="1300" dirty="0">
              <a:solidFill>
                <a:srgbClr val="273239"/>
              </a:solidFill>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273239"/>
              </a:solidFill>
              <a:effectLst/>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273239"/>
                </a:solidFill>
                <a:effectLst/>
                <a:latin typeface="Nunito"/>
              </a:rPr>
              <a:t>Technologies used in the project:</a:t>
            </a:r>
            <a:r>
              <a:rPr kumimoji="0" lang="en-US" sz="1300" b="0" i="0" u="none" strike="noStrike" cap="none" normalizeH="0" baseline="0" dirty="0">
                <a:ln>
                  <a:noFill/>
                </a:ln>
                <a:solidFill>
                  <a:srgbClr val="273239"/>
                </a:solidFill>
                <a:effectLst/>
                <a:latin typeface="Nunit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273239"/>
              </a:solidFill>
              <a:effectLst/>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73239"/>
                </a:solidFill>
                <a:effectLst/>
                <a:latin typeface="Nunito"/>
              </a:rPr>
              <a:t>                          </a:t>
            </a:r>
            <a:r>
              <a:rPr kumimoji="0" lang="en-US" b="0" i="0" u="none" strike="noStrike" cap="none" normalizeH="0" baseline="0" dirty="0" err="1">
                <a:ln>
                  <a:noFill/>
                </a:ln>
                <a:solidFill>
                  <a:srgbClr val="273239"/>
                </a:solidFill>
                <a:effectLst/>
                <a:latin typeface="Nunito"/>
              </a:rPr>
              <a:t>Django</a:t>
            </a:r>
            <a:r>
              <a:rPr kumimoji="0" lang="en-US" b="0" i="0" u="none" strike="noStrike" cap="none" normalizeH="0" baseline="0" dirty="0">
                <a:ln>
                  <a:noFill/>
                </a:ln>
                <a:solidFill>
                  <a:srgbClr val="273239"/>
                </a:solidFill>
                <a:effectLst/>
                <a:latin typeface="Nunito"/>
              </a:rPr>
              <a:t> framework and SQLite database which comes by default with </a:t>
            </a:r>
            <a:r>
              <a:rPr kumimoji="0" lang="en-US" b="0" i="0" u="none" strike="noStrike" cap="none" normalizeH="0" baseline="0" dirty="0" err="1">
                <a:ln>
                  <a:noFill/>
                </a:ln>
                <a:solidFill>
                  <a:srgbClr val="273239"/>
                </a:solidFill>
                <a:effectLst/>
                <a:latin typeface="Nunito"/>
              </a:rPr>
              <a:t>Django</a:t>
            </a:r>
            <a:r>
              <a:rPr kumimoji="0" lang="en-US" b="0" i="0" u="none" strike="noStrike" cap="none" normalizeH="0" baseline="0" dirty="0">
                <a:ln>
                  <a:noFill/>
                </a:ln>
                <a:solidFill>
                  <a:srgbClr val="273239"/>
                </a:solidFill>
                <a:effectLst/>
                <a:latin typeface="Nunito"/>
              </a:rPr>
              <a:t>.  </a:t>
            </a:r>
            <a:endParaRPr kumimoji="0" 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2349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191" y="532913"/>
            <a:ext cx="11461687" cy="3785652"/>
          </a:xfrm>
          <a:prstGeom prst="rect">
            <a:avLst/>
          </a:prstGeom>
        </p:spPr>
        <p:txBody>
          <a:bodyPr wrap="square" lIns="91440" tIns="45720" rIns="91440" bIns="45720" anchor="t">
            <a:spAutoFit/>
          </a:bodyPr>
          <a:lstStyle/>
          <a:p>
            <a:pPr algn="ctr" fontAlgn="base"/>
            <a:r>
              <a:rPr lang="en-US" sz="3000" b="1" i="0" dirty="0">
                <a:solidFill>
                  <a:srgbClr val="FF0000"/>
                </a:solidFill>
                <a:effectLst/>
                <a:latin typeface="Nunito"/>
              </a:rPr>
              <a:t>Implementation of the Project</a:t>
            </a:r>
          </a:p>
          <a:p>
            <a:pPr algn="ctr" fontAlgn="base"/>
            <a:endParaRPr lang="en-US" sz="3000" b="1" i="0" dirty="0">
              <a:solidFill>
                <a:srgbClr val="FF0000"/>
              </a:solidFill>
              <a:effectLst/>
              <a:latin typeface="Nunito"/>
            </a:endParaRPr>
          </a:p>
          <a:p>
            <a:pPr fontAlgn="base"/>
            <a:r>
              <a:rPr lang="en-US" b="1" i="0" dirty="0">
                <a:solidFill>
                  <a:srgbClr val="273239"/>
                </a:solidFill>
                <a:effectLst/>
                <a:latin typeface="Nunito"/>
              </a:rPr>
              <a:t>Creating Project:</a:t>
            </a:r>
          </a:p>
          <a:p>
            <a:pPr fontAlgn="base"/>
            <a:endParaRPr lang="en-US" b="1" i="0" dirty="0">
              <a:solidFill>
                <a:srgbClr val="273239"/>
              </a:solidFill>
              <a:effectLst/>
              <a:latin typeface="Nunito"/>
            </a:endParaRPr>
          </a:p>
          <a:p>
            <a:pPr fontAlgn="base"/>
            <a:r>
              <a:rPr lang="en-US" b="1" i="0" dirty="0">
                <a:solidFill>
                  <a:srgbClr val="273239"/>
                </a:solidFill>
                <a:effectLst/>
                <a:latin typeface="Nunito"/>
              </a:rPr>
              <a:t>Step-1:</a:t>
            </a:r>
          </a:p>
          <a:p>
            <a:pPr fontAlgn="base"/>
            <a:endParaRPr lang="en-US" b="0" i="0" dirty="0">
              <a:solidFill>
                <a:srgbClr val="273239"/>
              </a:solidFill>
              <a:effectLst/>
              <a:latin typeface="Nunito"/>
            </a:endParaRPr>
          </a:p>
          <a:p>
            <a:pPr fontAlgn="base"/>
            <a:r>
              <a:rPr lang="en-US" dirty="0">
                <a:solidFill>
                  <a:srgbClr val="273239"/>
                </a:solidFill>
                <a:latin typeface="Nunito"/>
              </a:rPr>
              <a:t>            </a:t>
            </a:r>
            <a:r>
              <a:rPr lang="en-US" b="0" i="0" dirty="0">
                <a:solidFill>
                  <a:srgbClr val="273239"/>
                </a:solidFill>
                <a:effectLst/>
                <a:latin typeface="Nunito"/>
              </a:rPr>
              <a:t>Create an empty folder</a:t>
            </a:r>
            <a:r>
              <a:rPr lang="en-US" dirty="0">
                <a:solidFill>
                  <a:srgbClr val="273239"/>
                </a:solidFill>
                <a:latin typeface="Nunito"/>
              </a:rPr>
              <a:t> </a:t>
            </a:r>
            <a:r>
              <a:rPr lang="en-US" b="1" err="1">
                <a:solidFill>
                  <a:srgbClr val="273239"/>
                </a:solidFill>
                <a:latin typeface="Nunito"/>
              </a:rPr>
              <a:t>Pollster</a:t>
            </a:r>
            <a:r>
              <a:rPr lang="en-US" b="1" i="0" err="1">
                <a:solidFill>
                  <a:srgbClr val="273239"/>
                </a:solidFill>
                <a:effectLst/>
                <a:latin typeface="Nunito"/>
              </a:rPr>
              <a:t>_project</a:t>
            </a:r>
            <a:r>
              <a:rPr lang="en-US" b="0" i="0" dirty="0">
                <a:solidFill>
                  <a:srgbClr val="273239"/>
                </a:solidFill>
                <a:effectLst/>
                <a:latin typeface="Nunito"/>
              </a:rPr>
              <a:t> in your directory.</a:t>
            </a:r>
          </a:p>
          <a:p>
            <a:pPr fontAlgn="base"/>
            <a:br>
              <a:rPr lang="en-US" b="0" i="0" dirty="0">
                <a:solidFill>
                  <a:srgbClr val="273239"/>
                </a:solidFill>
                <a:effectLst/>
                <a:latin typeface="Nunito"/>
              </a:rPr>
            </a:br>
            <a:r>
              <a:rPr lang="en-US" b="1" i="0" dirty="0">
                <a:solidFill>
                  <a:srgbClr val="273239"/>
                </a:solidFill>
                <a:effectLst/>
                <a:latin typeface="Nunito"/>
              </a:rPr>
              <a:t>Step-2:</a:t>
            </a:r>
            <a:r>
              <a:rPr lang="en-US" b="0" i="0" dirty="0">
                <a:solidFill>
                  <a:srgbClr val="273239"/>
                </a:solidFill>
                <a:effectLst/>
                <a:latin typeface="Nunito"/>
              </a:rPr>
              <a:t> </a:t>
            </a:r>
          </a:p>
          <a:p>
            <a:pPr fontAlgn="base"/>
            <a:endParaRPr lang="en-US" b="0" i="0" dirty="0">
              <a:solidFill>
                <a:srgbClr val="273239"/>
              </a:solidFill>
              <a:effectLst/>
              <a:latin typeface="Nunito"/>
            </a:endParaRPr>
          </a:p>
          <a:p>
            <a:pPr fontAlgn="base"/>
            <a:r>
              <a:rPr lang="en-US" dirty="0">
                <a:solidFill>
                  <a:srgbClr val="273239"/>
                </a:solidFill>
                <a:latin typeface="Nunito"/>
              </a:rPr>
              <a:t>            </a:t>
            </a:r>
            <a:r>
              <a:rPr lang="en-US" b="0" i="0" dirty="0">
                <a:solidFill>
                  <a:srgbClr val="273239"/>
                </a:solidFill>
                <a:effectLst/>
                <a:latin typeface="Nunito"/>
              </a:rPr>
              <a:t>Now switch to your folder and create a virtual environment in this folder using the following command. </a:t>
            </a:r>
          </a:p>
        </p:txBody>
      </p:sp>
      <p:graphicFrame>
        <p:nvGraphicFramePr>
          <p:cNvPr id="4" name="Diagram 3"/>
          <p:cNvGraphicFramePr/>
          <p:nvPr>
            <p:extLst>
              <p:ext uri="{D42A27DB-BD31-4B8C-83A1-F6EECF244321}">
                <p14:modId xmlns:p14="http://schemas.microsoft.com/office/powerpoint/2010/main" val="418879410"/>
              </p:ext>
            </p:extLst>
          </p:nvPr>
        </p:nvGraphicFramePr>
        <p:xfrm>
          <a:off x="3395049" y="4200808"/>
          <a:ext cx="4101220" cy="606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363040045"/>
              </p:ext>
            </p:extLst>
          </p:nvPr>
        </p:nvGraphicFramePr>
        <p:xfrm>
          <a:off x="3404103" y="5495453"/>
          <a:ext cx="4137434" cy="6337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3165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442926"/>
            <a:ext cx="11760450"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rgbClr val="273239"/>
                </a:solidFill>
                <a:effectLst/>
                <a:latin typeface="Nunito"/>
              </a:rPr>
              <a:t>Step-3:</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rgbClr val="273239"/>
                </a:solidFill>
                <a:effectLst/>
                <a:latin typeface="Nunito"/>
              </a:rPr>
              <a:t> </a:t>
            </a:r>
            <a:r>
              <a:rPr kumimoji="0" lang="en-US" b="0" i="0" u="none" strike="noStrike" cap="none" normalizeH="0" baseline="0" dirty="0">
                <a:ln>
                  <a:noFill/>
                </a:ln>
                <a:solidFill>
                  <a:srgbClr val="273239"/>
                </a:solidFill>
                <a:effectLst/>
                <a:latin typeface="Nunito"/>
              </a:rPr>
              <a:t>A </a:t>
            </a:r>
            <a:r>
              <a:rPr kumimoji="0" lang="en-US" b="1" i="0" u="none" strike="noStrike" cap="none" normalizeH="0" baseline="0" dirty="0" err="1">
                <a:ln>
                  <a:noFill/>
                </a:ln>
                <a:solidFill>
                  <a:srgbClr val="273239"/>
                </a:solidFill>
                <a:effectLst/>
                <a:latin typeface="Nunito"/>
              </a:rPr>
              <a:t>Pipfile</a:t>
            </a:r>
            <a:r>
              <a:rPr kumimoji="0" lang="en-US" b="1" i="0" u="none" strike="noStrike" cap="none" normalizeH="0" baseline="0" dirty="0">
                <a:ln>
                  <a:noFill/>
                </a:ln>
                <a:solidFill>
                  <a:srgbClr val="273239"/>
                </a:solidFill>
                <a:effectLst/>
                <a:latin typeface="Nunito"/>
              </a:rPr>
              <a:t> </a:t>
            </a:r>
            <a:r>
              <a:rPr kumimoji="0" lang="en-US" b="0" i="0" u="none" strike="noStrike" cap="none" normalizeH="0" baseline="0" dirty="0">
                <a:ln>
                  <a:noFill/>
                </a:ln>
                <a:solidFill>
                  <a:srgbClr val="273239"/>
                </a:solidFill>
                <a:effectLst/>
                <a:latin typeface="Nunito"/>
              </a:rPr>
              <a:t>will be created in your folder from the above step. Now install </a:t>
            </a:r>
            <a:r>
              <a:rPr kumimoji="0" lang="en-US" b="0" i="0" u="none" strike="noStrike" cap="none" normalizeH="0" baseline="0" dirty="0" err="1">
                <a:ln>
                  <a:noFill/>
                </a:ln>
                <a:solidFill>
                  <a:srgbClr val="273239"/>
                </a:solidFill>
                <a:effectLst/>
                <a:latin typeface="Nunito"/>
              </a:rPr>
              <a:t>Django</a:t>
            </a:r>
            <a:r>
              <a:rPr kumimoji="0" lang="en-US" b="0" i="0" u="none" strike="noStrike" cap="none" normalizeH="0" baseline="0" dirty="0">
                <a:ln>
                  <a:noFill/>
                </a:ln>
                <a:solidFill>
                  <a:srgbClr val="273239"/>
                </a:solidFill>
                <a:effectLst/>
                <a:latin typeface="Nunito"/>
              </a:rPr>
              <a:t> in your folder using the following command.</a:t>
            </a:r>
            <a:r>
              <a:rPr kumimoji="0" lang="en-US" sz="1300" b="0" i="0" u="none" strike="noStrike" cap="none" normalizeH="0" baseline="0" dirty="0">
                <a:ln>
                  <a:noFill/>
                </a:ln>
                <a:solidFill>
                  <a:srgbClr val="273239"/>
                </a:solidFill>
                <a:effectLst/>
                <a:latin typeface="Nunito"/>
              </a:rPr>
              <a:t> </a:t>
            </a:r>
            <a:endParaRPr kumimoji="0" 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sz="1200" b="0" i="0" u="none" strike="noStrike" cap="none" normalizeH="0" baseline="0" dirty="0">
                <a:ln>
                  <a:noFill/>
                </a:ln>
                <a:solidFill>
                  <a:schemeClr val="tx1"/>
                </a:solidFill>
                <a:effectLst/>
                <a:latin typeface="Consolas" panose="020B0609020204030204" pitchFamily="49" charset="0"/>
              </a:rPr>
            </a:br>
            <a:endParaRPr kumimoji="0" 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rgbClr val="273239"/>
              </a:solidFill>
              <a:effectLst/>
              <a:latin typeface="Nunito"/>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rgbClr val="273239"/>
                </a:solidFill>
                <a:effectLst/>
                <a:latin typeface="Nunito"/>
              </a:rPr>
              <a:t>Step-4</a:t>
            </a:r>
            <a:r>
              <a:rPr kumimoji="0" lang="en-US" b="1" i="0" u="none" strike="noStrike" cap="none" normalizeH="0" baseline="0" dirty="0">
                <a:ln>
                  <a:noFill/>
                </a:ln>
                <a:solidFill>
                  <a:srgbClr val="273239"/>
                </a:solidFill>
                <a:effectLst/>
                <a:latin typeface="Nunito"/>
              </a:rPr>
              <a:t>:</a:t>
            </a:r>
            <a:r>
              <a:rPr kumimoji="0" lang="en-US" b="0" i="0" u="none" strike="noStrike" cap="none" normalizeH="0" baseline="0" dirty="0">
                <a:ln>
                  <a:noFill/>
                </a:ln>
                <a:solidFill>
                  <a:srgbClr val="273239"/>
                </a:solidFill>
                <a:effectLst/>
                <a:latin typeface="Nunito"/>
              </a:rPr>
              <a:t>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73239"/>
                </a:solidFill>
                <a:effectLst/>
                <a:latin typeface="Nunito"/>
              </a:rPr>
              <a:t>Now we need to establish the </a:t>
            </a:r>
            <a:r>
              <a:rPr kumimoji="0" lang="en-US" b="0" i="0" u="none" strike="noStrike" cap="none" normalizeH="0" baseline="0" dirty="0" err="1">
                <a:ln>
                  <a:noFill/>
                </a:ln>
                <a:solidFill>
                  <a:srgbClr val="273239"/>
                </a:solidFill>
                <a:effectLst/>
                <a:latin typeface="Nunito"/>
              </a:rPr>
              <a:t>Django</a:t>
            </a:r>
            <a:r>
              <a:rPr kumimoji="0" lang="en-US" b="0" i="0" u="none" strike="noStrike" cap="none" normalizeH="0" baseline="0" dirty="0">
                <a:ln>
                  <a:noFill/>
                </a:ln>
                <a:solidFill>
                  <a:srgbClr val="273239"/>
                </a:solidFill>
                <a:effectLst/>
                <a:latin typeface="Nunito"/>
              </a:rPr>
              <a:t> project. Run the following command in your folder and initiate a </a:t>
            </a:r>
            <a:r>
              <a:rPr kumimoji="0" lang="en-US" b="0" i="0" u="none" strike="noStrike" cap="none" normalizeH="0" baseline="0" dirty="0" err="1">
                <a:ln>
                  <a:noFill/>
                </a:ln>
                <a:solidFill>
                  <a:srgbClr val="273239"/>
                </a:solidFill>
                <a:effectLst/>
                <a:latin typeface="Nunito"/>
              </a:rPr>
              <a:t>Django</a:t>
            </a:r>
            <a:r>
              <a:rPr kumimoji="0" lang="en-US" b="0" i="0" u="none" strike="noStrike" cap="none" normalizeH="0" baseline="0" dirty="0">
                <a:ln>
                  <a:noFill/>
                </a:ln>
                <a:solidFill>
                  <a:srgbClr val="273239"/>
                </a:solidFill>
                <a:effectLst/>
                <a:latin typeface="Nunito"/>
              </a:rPr>
              <a:t> project. </a:t>
            </a:r>
            <a:endParaRPr kumimoji="0" lang="en-US" b="0" i="0" u="none" strike="noStrike" cap="none" normalizeH="0" baseline="0" dirty="0">
              <a:ln>
                <a:noFill/>
              </a:ln>
              <a:solidFill>
                <a:schemeClr val="tx1"/>
              </a:solidFill>
              <a:effectLst/>
              <a:latin typeface="Consolas" panose="020B06090202040302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sz="1200" b="0" i="0" u="none" strike="noStrike" cap="none" normalizeH="0" baseline="0" dirty="0">
                <a:ln>
                  <a:noFill/>
                </a:ln>
                <a:solidFill>
                  <a:schemeClr val="tx1"/>
                </a:solidFill>
                <a:effectLst/>
                <a:latin typeface="Consolas" panose="020B0609020204030204" pitchFamily="49" charset="0"/>
              </a:rPr>
            </a:br>
            <a:endParaRPr kumimoji="0" 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dirty="0">
              <a:solidFill>
                <a:srgbClr val="273239"/>
              </a:solidFill>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73239"/>
                </a:solidFill>
                <a:effectLst/>
                <a:latin typeface="Nunito"/>
              </a:rPr>
              <a:t>A New Folder with name </a:t>
            </a:r>
            <a:r>
              <a:rPr kumimoji="0" lang="en-US" b="1" i="0" u="none" strike="noStrike" cap="none" normalizeH="0" baseline="0" dirty="0">
                <a:ln>
                  <a:noFill/>
                </a:ln>
                <a:solidFill>
                  <a:srgbClr val="273239"/>
                </a:solidFill>
                <a:effectLst/>
                <a:latin typeface="Nunito"/>
              </a:rPr>
              <a:t>pollster </a:t>
            </a:r>
            <a:r>
              <a:rPr kumimoji="0" lang="en-US" b="0" i="0" u="none" strike="noStrike" cap="none" normalizeH="0" baseline="0" dirty="0">
                <a:ln>
                  <a:noFill/>
                </a:ln>
                <a:solidFill>
                  <a:srgbClr val="273239"/>
                </a:solidFill>
                <a:effectLst/>
                <a:latin typeface="Nunito"/>
              </a:rPr>
              <a:t>will be created. Switch to the pollster folder using the following command</a:t>
            </a:r>
            <a:r>
              <a:rPr kumimoji="0" lang="en-US" sz="1300" b="0" i="0" u="none" strike="noStrike" cap="none" normalizeH="0" baseline="0" dirty="0">
                <a:ln>
                  <a:noFill/>
                </a:ln>
                <a:solidFill>
                  <a:srgbClr val="273239"/>
                </a:solidFill>
                <a:effectLst/>
                <a:latin typeface="Nunito"/>
              </a:rPr>
              <a:t>. </a:t>
            </a:r>
            <a:endParaRPr kumimoji="0" 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Diagram 4"/>
          <p:cNvGraphicFramePr/>
          <p:nvPr>
            <p:extLst>
              <p:ext uri="{D42A27DB-BD31-4B8C-83A1-F6EECF244321}">
                <p14:modId xmlns:p14="http://schemas.microsoft.com/office/powerpoint/2010/main" val="2449746474"/>
              </p:ext>
            </p:extLst>
          </p:nvPr>
        </p:nvGraphicFramePr>
        <p:xfrm>
          <a:off x="4577071" y="1896802"/>
          <a:ext cx="2421258" cy="601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707351229"/>
              </p:ext>
            </p:extLst>
          </p:nvPr>
        </p:nvGraphicFramePr>
        <p:xfrm>
          <a:off x="4368869" y="3662228"/>
          <a:ext cx="3217935" cy="710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p:cNvGraphicFramePr/>
          <p:nvPr>
            <p:extLst>
              <p:ext uri="{D42A27DB-BD31-4B8C-83A1-F6EECF244321}">
                <p14:modId xmlns:p14="http://schemas.microsoft.com/office/powerpoint/2010/main" val="804483408"/>
              </p:ext>
            </p:extLst>
          </p:nvPr>
        </p:nvGraphicFramePr>
        <p:xfrm>
          <a:off x="5061144" y="5552967"/>
          <a:ext cx="1638161" cy="3693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009670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76148" b="44986"/>
          <a:stretch/>
        </p:blipFill>
        <p:spPr>
          <a:xfrm>
            <a:off x="470780" y="798907"/>
            <a:ext cx="2752255" cy="2815627"/>
          </a:xfrm>
          <a:prstGeom prst="rect">
            <a:avLst/>
          </a:prstGeom>
        </p:spPr>
      </p:pic>
      <p:sp>
        <p:nvSpPr>
          <p:cNvPr id="3" name="Rectangle 2"/>
          <p:cNvSpPr/>
          <p:nvPr/>
        </p:nvSpPr>
        <p:spPr>
          <a:xfrm>
            <a:off x="2408641" y="238583"/>
            <a:ext cx="5609228" cy="369332"/>
          </a:xfrm>
          <a:prstGeom prst="rect">
            <a:avLst/>
          </a:prstGeom>
        </p:spPr>
        <p:txBody>
          <a:bodyPr wrap="none">
            <a:spAutoFit/>
          </a:bodyPr>
          <a:lstStyle/>
          <a:p>
            <a:r>
              <a:rPr lang="en-US" b="1" i="0" dirty="0">
                <a:solidFill>
                  <a:srgbClr val="273239"/>
                </a:solidFill>
                <a:effectLst/>
                <a:latin typeface="Nunito"/>
              </a:rPr>
              <a:t>The folder structure will look something like this.</a:t>
            </a:r>
            <a:r>
              <a:rPr lang="en-US" b="0" i="0" dirty="0">
                <a:solidFill>
                  <a:srgbClr val="273239"/>
                </a:solidFill>
                <a:effectLst/>
                <a:latin typeface="Nunito"/>
              </a:rPr>
              <a:t> </a:t>
            </a:r>
            <a:endParaRPr lang="en-US" dirty="0"/>
          </a:p>
        </p:txBody>
      </p:sp>
      <p:sp>
        <p:nvSpPr>
          <p:cNvPr id="4" name="Rectangle 3"/>
          <p:cNvSpPr/>
          <p:nvPr/>
        </p:nvSpPr>
        <p:spPr>
          <a:xfrm>
            <a:off x="3844705" y="1112842"/>
            <a:ext cx="6838383" cy="923330"/>
          </a:xfrm>
          <a:prstGeom prst="rect">
            <a:avLst/>
          </a:prstGeom>
        </p:spPr>
        <p:txBody>
          <a:bodyPr wrap="square">
            <a:spAutoFit/>
          </a:bodyPr>
          <a:lstStyle/>
          <a:p>
            <a:pPr algn="just"/>
            <a:r>
              <a:rPr lang="en-US" b="0" i="0" dirty="0">
                <a:solidFill>
                  <a:srgbClr val="273239"/>
                </a:solidFill>
                <a:effectLst/>
                <a:latin typeface="Nunito"/>
              </a:rPr>
              <a:t>Here you can start the server using the following command and check if the application running or not using your </a:t>
            </a:r>
            <a:r>
              <a:rPr lang="en-US" b="1" i="0" dirty="0">
                <a:solidFill>
                  <a:srgbClr val="273239"/>
                </a:solidFill>
                <a:effectLst/>
                <a:latin typeface="Nunito"/>
              </a:rPr>
              <a:t>http://127.0.0.1:8000/</a:t>
            </a:r>
            <a:r>
              <a:rPr lang="en-US" b="0" i="0" dirty="0">
                <a:solidFill>
                  <a:srgbClr val="273239"/>
                </a:solidFill>
                <a:effectLst/>
                <a:latin typeface="Nunito"/>
              </a:rPr>
              <a:t> in your browser.</a:t>
            </a:r>
            <a:endParaRPr lang="en-US" dirty="0"/>
          </a:p>
        </p:txBody>
      </p:sp>
      <p:sp>
        <p:nvSpPr>
          <p:cNvPr id="5" name="Rectangle 1"/>
          <p:cNvSpPr>
            <a:spLocks noChangeArrowheads="1"/>
          </p:cNvSpPr>
          <p:nvPr/>
        </p:nvSpPr>
        <p:spPr bwMode="auto">
          <a:xfrm>
            <a:off x="6503373" y="1112842"/>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Diagram 6"/>
          <p:cNvGraphicFramePr/>
          <p:nvPr>
            <p:extLst>
              <p:ext uri="{D42A27DB-BD31-4B8C-83A1-F6EECF244321}">
                <p14:modId xmlns:p14="http://schemas.microsoft.com/office/powerpoint/2010/main" val="4097279779"/>
              </p:ext>
            </p:extLst>
          </p:nvPr>
        </p:nvGraphicFramePr>
        <p:xfrm>
          <a:off x="4321488" y="2325581"/>
          <a:ext cx="4363770" cy="595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567351" y="3805526"/>
            <a:ext cx="6096000" cy="923330"/>
          </a:xfrm>
          <a:prstGeom prst="rect">
            <a:avLst/>
          </a:prstGeom>
        </p:spPr>
        <p:txBody>
          <a:bodyPr>
            <a:spAutoFit/>
          </a:bodyPr>
          <a:lstStyle/>
          <a:p>
            <a:r>
              <a:rPr lang="en-US" b="1" i="0" dirty="0">
                <a:solidFill>
                  <a:srgbClr val="273239"/>
                </a:solidFill>
                <a:effectLst/>
                <a:latin typeface="Nunito"/>
              </a:rPr>
              <a:t>Step-5:</a:t>
            </a:r>
          </a:p>
          <a:p>
            <a:endParaRPr lang="en-US" b="1" dirty="0">
              <a:solidFill>
                <a:srgbClr val="273239"/>
              </a:solidFill>
              <a:latin typeface="Nunito"/>
            </a:endParaRPr>
          </a:p>
          <a:p>
            <a:pPr algn="ctr"/>
            <a:r>
              <a:rPr lang="en-US" b="0" i="0" dirty="0">
                <a:solidFill>
                  <a:srgbClr val="273239"/>
                </a:solidFill>
                <a:effectLst/>
                <a:latin typeface="Nunito"/>
              </a:rPr>
              <a:t> Create an app ‘</a:t>
            </a:r>
            <a:r>
              <a:rPr lang="en-US" b="1" i="0" dirty="0">
                <a:solidFill>
                  <a:srgbClr val="273239"/>
                </a:solidFill>
                <a:effectLst/>
                <a:latin typeface="Nunito"/>
              </a:rPr>
              <a:t>polls</a:t>
            </a:r>
            <a:r>
              <a:rPr lang="en-US" b="0" i="0" dirty="0">
                <a:solidFill>
                  <a:srgbClr val="273239"/>
                </a:solidFill>
                <a:effectLst/>
                <a:latin typeface="Nunito"/>
              </a:rPr>
              <a:t>‘ using the following command  </a:t>
            </a:r>
            <a:endParaRPr lang="en-US" dirty="0"/>
          </a:p>
        </p:txBody>
      </p:sp>
      <p:pic>
        <p:nvPicPr>
          <p:cNvPr id="9" name="Picture 8"/>
          <p:cNvPicPr>
            <a:picLocks noChangeAspect="1"/>
          </p:cNvPicPr>
          <p:nvPr/>
        </p:nvPicPr>
        <p:blipFill rotWithShape="1">
          <a:blip r:embed="rId8"/>
          <a:srcRect l="471" t="-730" r="74274" b="53189"/>
          <a:stretch/>
        </p:blipFill>
        <p:spPr>
          <a:xfrm>
            <a:off x="8353854" y="3045095"/>
            <a:ext cx="3026352" cy="3204557"/>
          </a:xfrm>
          <a:prstGeom prst="rect">
            <a:avLst/>
          </a:prstGeom>
        </p:spPr>
      </p:pic>
      <p:graphicFrame>
        <p:nvGraphicFramePr>
          <p:cNvPr id="12" name="Diagram 11"/>
          <p:cNvGraphicFramePr/>
          <p:nvPr>
            <p:extLst>
              <p:ext uri="{D42A27DB-BD31-4B8C-83A1-F6EECF244321}">
                <p14:modId xmlns:p14="http://schemas.microsoft.com/office/powerpoint/2010/main" val="3160183737"/>
              </p:ext>
            </p:extLst>
          </p:nvPr>
        </p:nvGraphicFramePr>
        <p:xfrm>
          <a:off x="1125542" y="4919848"/>
          <a:ext cx="4979618" cy="6563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84413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9765" y="256691"/>
            <a:ext cx="1762021" cy="369332"/>
          </a:xfrm>
          <a:prstGeom prst="rect">
            <a:avLst/>
          </a:prstGeom>
        </p:spPr>
        <p:txBody>
          <a:bodyPr wrap="none">
            <a:spAutoFit/>
          </a:bodyPr>
          <a:lstStyle/>
          <a:p>
            <a:pPr algn="just" fontAlgn="base"/>
            <a:r>
              <a:rPr lang="en-US" b="1" i="0" dirty="0">
                <a:solidFill>
                  <a:srgbClr val="273239"/>
                </a:solidFill>
                <a:effectLst/>
                <a:latin typeface="Nunito"/>
              </a:rPr>
              <a:t>Create Models</a:t>
            </a:r>
          </a:p>
        </p:txBody>
      </p:sp>
      <p:sp>
        <p:nvSpPr>
          <p:cNvPr id="3" name="Rectangle 2"/>
          <p:cNvSpPr/>
          <p:nvPr/>
        </p:nvSpPr>
        <p:spPr>
          <a:xfrm>
            <a:off x="375800" y="859695"/>
            <a:ext cx="10840017" cy="1754326"/>
          </a:xfrm>
          <a:prstGeom prst="rect">
            <a:avLst/>
          </a:prstGeom>
        </p:spPr>
        <p:txBody>
          <a:bodyPr wrap="square">
            <a:spAutoFit/>
          </a:bodyPr>
          <a:lstStyle/>
          <a:p>
            <a:r>
              <a:rPr lang="en-US" b="1" i="0" dirty="0">
                <a:solidFill>
                  <a:srgbClr val="273239"/>
                </a:solidFill>
                <a:effectLst/>
                <a:latin typeface="Nunito"/>
              </a:rPr>
              <a:t>Step-1:</a:t>
            </a:r>
          </a:p>
          <a:p>
            <a:endParaRPr lang="en-US" b="1" dirty="0">
              <a:solidFill>
                <a:srgbClr val="273239"/>
              </a:solidFill>
              <a:latin typeface="Nunito"/>
            </a:endParaRPr>
          </a:p>
          <a:p>
            <a:r>
              <a:rPr lang="en-US" b="0" i="0" dirty="0">
                <a:solidFill>
                  <a:srgbClr val="273239"/>
                </a:solidFill>
                <a:effectLst/>
                <a:latin typeface="Nunito"/>
              </a:rPr>
              <a:t> In your </a:t>
            </a:r>
            <a:r>
              <a:rPr lang="en-US" b="1" i="0" dirty="0">
                <a:solidFill>
                  <a:srgbClr val="273239"/>
                </a:solidFill>
                <a:effectLst/>
                <a:latin typeface="Nunito"/>
              </a:rPr>
              <a:t>models.py</a:t>
            </a:r>
            <a:r>
              <a:rPr lang="en-US" b="0" i="0" dirty="0">
                <a:solidFill>
                  <a:srgbClr val="273239"/>
                </a:solidFill>
                <a:effectLst/>
                <a:latin typeface="Nunito"/>
              </a:rPr>
              <a:t> file write the code given below to create two tables in your database. One is ‘</a:t>
            </a:r>
            <a:r>
              <a:rPr lang="en-US" b="1" i="0" dirty="0">
                <a:solidFill>
                  <a:srgbClr val="273239"/>
                </a:solidFill>
                <a:effectLst/>
                <a:latin typeface="Nunito"/>
              </a:rPr>
              <a:t>Question</a:t>
            </a:r>
            <a:r>
              <a:rPr lang="en-US" b="0" i="0" dirty="0">
                <a:solidFill>
                  <a:srgbClr val="273239"/>
                </a:solidFill>
                <a:effectLst/>
                <a:latin typeface="Nunito"/>
              </a:rPr>
              <a:t>‘ and the other one is ‘</a:t>
            </a:r>
            <a:r>
              <a:rPr lang="en-US" b="1" i="0" dirty="0">
                <a:solidFill>
                  <a:srgbClr val="273239"/>
                </a:solidFill>
                <a:effectLst/>
                <a:latin typeface="Nunito"/>
              </a:rPr>
              <a:t>Choice</a:t>
            </a:r>
            <a:r>
              <a:rPr lang="en-US" b="0" i="0" dirty="0">
                <a:solidFill>
                  <a:srgbClr val="273239"/>
                </a:solidFill>
                <a:effectLst/>
                <a:latin typeface="Nunito"/>
              </a:rPr>
              <a:t>‘. ‘Question’ will have two fields of ‘</a:t>
            </a:r>
            <a:r>
              <a:rPr lang="en-US" b="0" i="0" dirty="0" err="1">
                <a:solidFill>
                  <a:srgbClr val="273239"/>
                </a:solidFill>
                <a:effectLst/>
                <a:latin typeface="Nunito"/>
              </a:rPr>
              <a:t>question_text</a:t>
            </a:r>
            <a:r>
              <a:rPr lang="en-US" b="0" i="0" dirty="0">
                <a:solidFill>
                  <a:srgbClr val="273239"/>
                </a:solidFill>
                <a:effectLst/>
                <a:latin typeface="Nunito"/>
              </a:rPr>
              <a:t>’ and a ‘</a:t>
            </a:r>
            <a:r>
              <a:rPr lang="en-US" b="0" i="0" dirty="0" err="1">
                <a:solidFill>
                  <a:srgbClr val="273239"/>
                </a:solidFill>
                <a:effectLst/>
                <a:latin typeface="Nunito"/>
              </a:rPr>
              <a:t>pub_date</a:t>
            </a:r>
            <a:r>
              <a:rPr lang="en-US" b="0" i="0" dirty="0">
                <a:solidFill>
                  <a:srgbClr val="273239"/>
                </a:solidFill>
                <a:effectLst/>
                <a:latin typeface="Nunito"/>
              </a:rPr>
              <a:t>’. Choice has three fields: ‘question’, ‘</a:t>
            </a:r>
            <a:r>
              <a:rPr lang="en-US" b="0" i="0" dirty="0" err="1">
                <a:solidFill>
                  <a:srgbClr val="273239"/>
                </a:solidFill>
                <a:effectLst/>
                <a:latin typeface="Nunito"/>
              </a:rPr>
              <a:t>choice_text</a:t>
            </a:r>
            <a:r>
              <a:rPr lang="en-US" b="0" i="0" dirty="0">
                <a:solidFill>
                  <a:srgbClr val="273239"/>
                </a:solidFill>
                <a:effectLst/>
                <a:latin typeface="Nunito"/>
              </a:rPr>
              <a:t>’, and ‘votes’. Each Choice is associated with a Question</a:t>
            </a:r>
            <a:endParaRPr lang="en-US" dirty="0"/>
          </a:p>
        </p:txBody>
      </p:sp>
      <p:pic>
        <p:nvPicPr>
          <p:cNvPr id="4" name="Picture 3"/>
          <p:cNvPicPr>
            <a:picLocks noChangeAspect="1"/>
          </p:cNvPicPr>
          <p:nvPr/>
        </p:nvPicPr>
        <p:blipFill rotWithShape="1">
          <a:blip r:embed="rId2"/>
          <a:srcRect l="-160" t="3968" r="706" b="21713"/>
          <a:stretch/>
        </p:blipFill>
        <p:spPr>
          <a:xfrm>
            <a:off x="375800" y="2847693"/>
            <a:ext cx="10928200" cy="3290400"/>
          </a:xfrm>
          <a:prstGeom prst="rect">
            <a:avLst/>
          </a:prstGeom>
        </p:spPr>
      </p:pic>
    </p:spTree>
    <p:extLst>
      <p:ext uri="{BB962C8B-B14F-4D97-AF65-F5344CB8AC3E}">
        <p14:creationId xmlns:p14="http://schemas.microsoft.com/office/powerpoint/2010/main" val="1014210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800" y="287236"/>
            <a:ext cx="10951200" cy="1200329"/>
          </a:xfrm>
          <a:prstGeom prst="rect">
            <a:avLst/>
          </a:prstGeom>
        </p:spPr>
        <p:txBody>
          <a:bodyPr wrap="square">
            <a:spAutoFit/>
          </a:bodyPr>
          <a:lstStyle/>
          <a:p>
            <a:r>
              <a:rPr lang="en-US" b="1" i="0" dirty="0">
                <a:solidFill>
                  <a:srgbClr val="273239"/>
                </a:solidFill>
                <a:effectLst/>
                <a:latin typeface="Nunito"/>
              </a:rPr>
              <a:t>Step-2:</a:t>
            </a:r>
          </a:p>
          <a:p>
            <a:endParaRPr lang="en-US" b="1" dirty="0">
              <a:solidFill>
                <a:srgbClr val="273239"/>
              </a:solidFill>
              <a:latin typeface="Nunito"/>
            </a:endParaRPr>
          </a:p>
          <a:p>
            <a:r>
              <a:rPr lang="en-US" b="0" i="0" dirty="0">
                <a:solidFill>
                  <a:srgbClr val="273239"/>
                </a:solidFill>
                <a:effectLst/>
                <a:latin typeface="Nunito"/>
              </a:rPr>
              <a:t>Go to the </a:t>
            </a:r>
            <a:r>
              <a:rPr lang="en-US" b="1" i="0" dirty="0">
                <a:solidFill>
                  <a:srgbClr val="273239"/>
                </a:solidFill>
                <a:effectLst/>
                <a:latin typeface="Nunito"/>
              </a:rPr>
              <a:t>settings.py</a:t>
            </a:r>
            <a:r>
              <a:rPr lang="en-US" b="0" i="0" dirty="0">
                <a:solidFill>
                  <a:srgbClr val="273239"/>
                </a:solidFill>
                <a:effectLst/>
                <a:latin typeface="Nunito"/>
              </a:rPr>
              <a:t> file and in the list, INSTALLED_APPS write down the code below to include the app in our project. This will refer to the polls -&gt; apps.py -&gt; </a:t>
            </a:r>
            <a:r>
              <a:rPr lang="en-US" b="0" i="0" dirty="0" err="1">
                <a:solidFill>
                  <a:srgbClr val="273239"/>
                </a:solidFill>
                <a:effectLst/>
                <a:latin typeface="Nunito"/>
              </a:rPr>
              <a:t>PollsConfig</a:t>
            </a:r>
            <a:r>
              <a:rPr lang="en-US" b="0" i="0" dirty="0">
                <a:solidFill>
                  <a:srgbClr val="273239"/>
                </a:solidFill>
                <a:effectLst/>
                <a:latin typeface="Nunito"/>
              </a:rPr>
              <a:t> class. </a:t>
            </a:r>
            <a:endParaRPr lang="en-US" dirty="0"/>
          </a:p>
        </p:txBody>
      </p:sp>
      <p:pic>
        <p:nvPicPr>
          <p:cNvPr id="4" name="Picture 3"/>
          <p:cNvPicPr>
            <a:picLocks noChangeAspect="1"/>
          </p:cNvPicPr>
          <p:nvPr/>
        </p:nvPicPr>
        <p:blipFill rotWithShape="1">
          <a:blip r:embed="rId2"/>
          <a:srcRect b="19810"/>
          <a:stretch/>
        </p:blipFill>
        <p:spPr>
          <a:xfrm>
            <a:off x="398206" y="1762433"/>
            <a:ext cx="10797794" cy="4313902"/>
          </a:xfrm>
          <a:prstGeom prst="rect">
            <a:avLst/>
          </a:prstGeom>
        </p:spPr>
      </p:pic>
    </p:spTree>
    <p:extLst>
      <p:ext uri="{BB962C8B-B14F-4D97-AF65-F5344CB8AC3E}">
        <p14:creationId xmlns:p14="http://schemas.microsoft.com/office/powerpoint/2010/main" val="175863622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123</TotalTime>
  <Words>437</Words>
  <Application>Microsoft Office PowerPoint</Application>
  <PresentationFormat>Widescreen</PresentationFormat>
  <Paragraphs>174</Paragraphs>
  <Slides>33</Slides>
  <Notes>0</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Organic</vt:lpstr>
      <vt:lpstr>Facet</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CHELLAPANDI</dc:creator>
  <cp:lastModifiedBy>CHELLAPANDI</cp:lastModifiedBy>
  <cp:revision>113</cp:revision>
  <dcterms:created xsi:type="dcterms:W3CDTF">2024-04-10T07:06:41Z</dcterms:created>
  <dcterms:modified xsi:type="dcterms:W3CDTF">2024-04-29T04:52:50Z</dcterms:modified>
</cp:coreProperties>
</file>